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70" r:id="rId5"/>
    <p:sldId id="762" r:id="rId6"/>
    <p:sldId id="261" r:id="rId7"/>
    <p:sldId id="755" r:id="rId8"/>
    <p:sldId id="752" r:id="rId9"/>
    <p:sldId id="747" r:id="rId10"/>
    <p:sldId id="753" r:id="rId11"/>
    <p:sldId id="763" r:id="rId12"/>
    <p:sldId id="756" r:id="rId13"/>
    <p:sldId id="749" r:id="rId14"/>
    <p:sldId id="757" r:id="rId15"/>
    <p:sldId id="761" r:id="rId16"/>
    <p:sldId id="764" r:id="rId17"/>
    <p:sldId id="765" r:id="rId18"/>
    <p:sldId id="746" r:id="rId19"/>
    <p:sldId id="725" r:id="rId20"/>
    <p:sldId id="760" r:id="rId21"/>
    <p:sldId id="758" r:id="rId22"/>
    <p:sldId id="729" r:id="rId23"/>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F0F0F0"/>
    <a:srgbClr val="2F2F2F"/>
    <a:srgbClr val="FFFFFF"/>
    <a:srgbClr val="D2D2D2"/>
    <a:srgbClr val="EEEEEE"/>
    <a:srgbClr val="F2F2F2"/>
    <a:srgbClr val="F7F7F7"/>
    <a:srgbClr val="DA450E"/>
    <a:srgbClr val="FFE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8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quatique Club Amboisien" userId="8c0d2e4da62430bc" providerId="LiveId" clId="{AFEE2B1B-E5EF-604E-89F5-67D5EF94092B}"/>
    <pc:docChg chg="undo custSel addSld delSld modSld">
      <pc:chgData name="Aquatique Club Amboisien" userId="8c0d2e4da62430bc" providerId="LiveId" clId="{AFEE2B1B-E5EF-604E-89F5-67D5EF94092B}" dt="2023-09-30T06:38:37.604" v="3410" actId="20577"/>
      <pc:docMkLst>
        <pc:docMk/>
      </pc:docMkLst>
      <pc:sldChg chg="delSp modSp">
        <pc:chgData name="Aquatique Club Amboisien" userId="8c0d2e4da62430bc" providerId="LiveId" clId="{AFEE2B1B-E5EF-604E-89F5-67D5EF94092B}" dt="2023-09-26T05:43:12.988" v="2062" actId="1076"/>
        <pc:sldMkLst>
          <pc:docMk/>
          <pc:sldMk cId="1660344956" sldId="725"/>
        </pc:sldMkLst>
        <pc:spChg chg="del">
          <ac:chgData name="Aquatique Club Amboisien" userId="8c0d2e4da62430bc" providerId="LiveId" clId="{AFEE2B1B-E5EF-604E-89F5-67D5EF94092B}" dt="2023-09-26T05:43:10.038" v="2061" actId="478"/>
          <ac:spMkLst>
            <pc:docMk/>
            <pc:sldMk cId="1660344956" sldId="725"/>
            <ac:spMk id="4" creationId="{791184C4-E051-BBF1-895E-276FAB537B70}"/>
          </ac:spMkLst>
        </pc:spChg>
        <pc:spChg chg="mod">
          <ac:chgData name="Aquatique Club Amboisien" userId="8c0d2e4da62430bc" providerId="LiveId" clId="{AFEE2B1B-E5EF-604E-89F5-67D5EF94092B}" dt="2023-09-26T05:43:12.988" v="2062" actId="1076"/>
          <ac:spMkLst>
            <pc:docMk/>
            <pc:sldMk cId="1660344956" sldId="725"/>
            <ac:spMk id="17" creationId="{81BAE7C4-37B3-0523-C91F-A7F353E681C9}"/>
          </ac:spMkLst>
        </pc:spChg>
        <pc:graphicFrameChg chg="modGraphic">
          <ac:chgData name="Aquatique Club Amboisien" userId="8c0d2e4da62430bc" providerId="LiveId" clId="{AFEE2B1B-E5EF-604E-89F5-67D5EF94092B}" dt="2023-09-26T05:42:52.703" v="2060" actId="20577"/>
          <ac:graphicFrameMkLst>
            <pc:docMk/>
            <pc:sldMk cId="1660344956" sldId="725"/>
            <ac:graphicFrameMk id="105" creationId="{00000000-0000-0000-0000-000000000000}"/>
          </ac:graphicFrameMkLst>
        </pc:graphicFrameChg>
      </pc:sldChg>
      <pc:sldChg chg="addSp delSp modSp add del">
        <pc:chgData name="Aquatique Club Amboisien" userId="8c0d2e4da62430bc" providerId="LiveId" clId="{AFEE2B1B-E5EF-604E-89F5-67D5EF94092B}" dt="2023-09-26T05:43:40.862" v="2064" actId="20577"/>
        <pc:sldMkLst>
          <pc:docMk/>
          <pc:sldMk cId="1833115670" sldId="764"/>
        </pc:sldMkLst>
        <pc:spChg chg="add mod">
          <ac:chgData name="Aquatique Club Amboisien" userId="8c0d2e4da62430bc" providerId="LiveId" clId="{AFEE2B1B-E5EF-604E-89F5-67D5EF94092B}" dt="2023-09-23T14:48:53.887" v="1620" actId="1076"/>
          <ac:spMkLst>
            <pc:docMk/>
            <pc:sldMk cId="1833115670" sldId="764"/>
            <ac:spMk id="11" creationId="{A9F047E3-CB4F-8559-B442-0FCA72CED987}"/>
          </ac:spMkLst>
        </pc:spChg>
        <pc:spChg chg="mod">
          <ac:chgData name="Aquatique Club Amboisien" userId="8c0d2e4da62430bc" providerId="LiveId" clId="{AFEE2B1B-E5EF-604E-89F5-67D5EF94092B}" dt="2023-09-23T14:13:07.489" v="82" actId="20577"/>
          <ac:spMkLst>
            <pc:docMk/>
            <pc:sldMk cId="1833115670" sldId="764"/>
            <ac:spMk id="18" creationId="{29974466-D4BA-6987-0838-BB849A01E258}"/>
          </ac:spMkLst>
        </pc:spChg>
        <pc:spChg chg="add mod">
          <ac:chgData name="Aquatique Club Amboisien" userId="8c0d2e4da62430bc" providerId="LiveId" clId="{AFEE2B1B-E5EF-604E-89F5-67D5EF94092B}" dt="2023-09-23T16:22:56.884" v="2017" actId="1076"/>
          <ac:spMkLst>
            <pc:docMk/>
            <pc:sldMk cId="1833115670" sldId="764"/>
            <ac:spMk id="19" creationId="{FF9770D4-7228-0C59-7BB6-1A41938E7F5E}"/>
          </ac:spMkLst>
        </pc:spChg>
        <pc:spChg chg="add mod">
          <ac:chgData name="Aquatique Club Amboisien" userId="8c0d2e4da62430bc" providerId="LiveId" clId="{AFEE2B1B-E5EF-604E-89F5-67D5EF94092B}" dt="2023-09-23T14:48:53.887" v="1620" actId="1076"/>
          <ac:spMkLst>
            <pc:docMk/>
            <pc:sldMk cId="1833115670" sldId="764"/>
            <ac:spMk id="21" creationId="{49BA1EA0-C70F-70FA-24E1-C6849FB03920}"/>
          </ac:spMkLst>
        </pc:spChg>
        <pc:spChg chg="add mod">
          <ac:chgData name="Aquatique Club Amboisien" userId="8c0d2e4da62430bc" providerId="LiveId" clId="{AFEE2B1B-E5EF-604E-89F5-67D5EF94092B}" dt="2023-09-23T14:48:53.887" v="1620" actId="1076"/>
          <ac:spMkLst>
            <pc:docMk/>
            <pc:sldMk cId="1833115670" sldId="764"/>
            <ac:spMk id="35" creationId="{113C0A66-0912-1E54-C15B-91F0CE409F2B}"/>
          </ac:spMkLst>
        </pc:spChg>
        <pc:spChg chg="add mod">
          <ac:chgData name="Aquatique Club Amboisien" userId="8c0d2e4da62430bc" providerId="LiveId" clId="{AFEE2B1B-E5EF-604E-89F5-67D5EF94092B}" dt="2023-09-23T14:48:53.887" v="1620" actId="1076"/>
          <ac:spMkLst>
            <pc:docMk/>
            <pc:sldMk cId="1833115670" sldId="764"/>
            <ac:spMk id="37" creationId="{C2BD50FB-68C1-892B-0B66-946FADF17339}"/>
          </ac:spMkLst>
        </pc:spChg>
        <pc:spChg chg="add mod">
          <ac:chgData name="Aquatique Club Amboisien" userId="8c0d2e4da62430bc" providerId="LiveId" clId="{AFEE2B1B-E5EF-604E-89F5-67D5EF94092B}" dt="2023-09-26T05:43:40.862" v="2064" actId="20577"/>
          <ac:spMkLst>
            <pc:docMk/>
            <pc:sldMk cId="1833115670" sldId="764"/>
            <ac:spMk id="39" creationId="{966746CD-ACCF-E587-BBE0-8296AF4CA8F8}"/>
          </ac:spMkLst>
        </pc:spChg>
        <pc:spChg chg="add mod">
          <ac:chgData name="Aquatique Club Amboisien" userId="8c0d2e4da62430bc" providerId="LiveId" clId="{AFEE2B1B-E5EF-604E-89F5-67D5EF94092B}" dt="2023-09-23T14:48:53.887" v="1620" actId="1076"/>
          <ac:spMkLst>
            <pc:docMk/>
            <pc:sldMk cId="1833115670" sldId="764"/>
            <ac:spMk id="44" creationId="{05EFCDDE-478B-3121-FC4A-6CE01424D3EB}"/>
          </ac:spMkLst>
        </pc:spChg>
        <pc:spChg chg="del">
          <ac:chgData name="Aquatique Club Amboisien" userId="8c0d2e4da62430bc" providerId="LiveId" clId="{AFEE2B1B-E5EF-604E-89F5-67D5EF94092B}" dt="2023-09-23T14:14:07.246" v="138" actId="478"/>
          <ac:spMkLst>
            <pc:docMk/>
            <pc:sldMk cId="1833115670" sldId="764"/>
            <ac:spMk id="49" creationId="{4EAF8A24-E2A3-B6F6-803C-9B5787A8393D}"/>
          </ac:spMkLst>
        </pc:spChg>
        <pc:spChg chg="add mod">
          <ac:chgData name="Aquatique Club Amboisien" userId="8c0d2e4da62430bc" providerId="LiveId" clId="{AFEE2B1B-E5EF-604E-89F5-67D5EF94092B}" dt="2023-09-23T14:48:53.887" v="1620" actId="1076"/>
          <ac:spMkLst>
            <pc:docMk/>
            <pc:sldMk cId="1833115670" sldId="764"/>
            <ac:spMk id="56" creationId="{94E8435F-499D-71ED-1A5A-305B9E8FCD3E}"/>
          </ac:spMkLst>
        </pc:spChg>
        <pc:spChg chg="add mod">
          <ac:chgData name="Aquatique Club Amboisien" userId="8c0d2e4da62430bc" providerId="LiveId" clId="{AFEE2B1B-E5EF-604E-89F5-67D5EF94092B}" dt="2023-09-23T14:48:53.887" v="1620" actId="1076"/>
          <ac:spMkLst>
            <pc:docMk/>
            <pc:sldMk cId="1833115670" sldId="764"/>
            <ac:spMk id="58" creationId="{31D277BA-0718-9E02-54F3-082B5A9DB365}"/>
          </ac:spMkLst>
        </pc:spChg>
        <pc:spChg chg="add mod">
          <ac:chgData name="Aquatique Club Amboisien" userId="8c0d2e4da62430bc" providerId="LiveId" clId="{AFEE2B1B-E5EF-604E-89F5-67D5EF94092B}" dt="2023-09-23T14:51:44.945" v="1853" actId="20577"/>
          <ac:spMkLst>
            <pc:docMk/>
            <pc:sldMk cId="1833115670" sldId="764"/>
            <ac:spMk id="67" creationId="{320EF82F-FB7B-7770-BD58-892DCA7DBA77}"/>
          </ac:spMkLst>
        </pc:spChg>
        <pc:spChg chg="mod">
          <ac:chgData name="Aquatique Club Amboisien" userId="8c0d2e4da62430bc" providerId="LiveId" clId="{AFEE2B1B-E5EF-604E-89F5-67D5EF94092B}" dt="2023-09-23T14:13:23.404" v="96" actId="20577"/>
          <ac:spMkLst>
            <pc:docMk/>
            <pc:sldMk cId="1833115670" sldId="764"/>
            <ac:spMk id="78" creationId="{DD9C0916-B23A-52FC-D7BD-9E720CA46C41}"/>
          </ac:spMkLst>
        </pc:spChg>
        <pc:spChg chg="mod">
          <ac:chgData name="Aquatique Club Amboisien" userId="8c0d2e4da62430bc" providerId="LiveId" clId="{AFEE2B1B-E5EF-604E-89F5-67D5EF94092B}" dt="2023-09-23T14:13:53.735" v="133" actId="1076"/>
          <ac:spMkLst>
            <pc:docMk/>
            <pc:sldMk cId="1833115670" sldId="764"/>
            <ac:spMk id="79" creationId="{01AD339F-024B-F137-988C-49E2DFEBE20C}"/>
          </ac:spMkLst>
        </pc:spChg>
        <pc:grpChg chg="del">
          <ac:chgData name="Aquatique Club Amboisien" userId="8c0d2e4da62430bc" providerId="LiveId" clId="{AFEE2B1B-E5EF-604E-89F5-67D5EF94092B}" dt="2023-09-23T14:14:22.481" v="140" actId="478"/>
          <ac:grpSpMkLst>
            <pc:docMk/>
            <pc:sldMk cId="1833115670" sldId="764"/>
            <ac:grpSpMk id="19" creationId="{F4C3A85B-D1EF-DA80-8B00-DF59CE86106C}"/>
          </ac:grpSpMkLst>
        </pc:grpChg>
        <pc:grpChg chg="mod">
          <ac:chgData name="Aquatique Club Amboisien" userId="8c0d2e4da62430bc" providerId="LiveId" clId="{AFEE2B1B-E5EF-604E-89F5-67D5EF94092B}" dt="2023-09-23T14:48:53.887" v="1620" actId="1076"/>
          <ac:grpSpMkLst>
            <pc:docMk/>
            <pc:sldMk cId="1833115670" sldId="764"/>
            <ac:grpSpMk id="22" creationId="{08B4443F-C362-5A64-CD18-50B801CC3618}"/>
          </ac:grpSpMkLst>
        </pc:grpChg>
        <pc:grpChg chg="mod">
          <ac:chgData name="Aquatique Club Amboisien" userId="8c0d2e4da62430bc" providerId="LiveId" clId="{AFEE2B1B-E5EF-604E-89F5-67D5EF94092B}" dt="2023-09-23T14:48:53.887" v="1620" actId="1076"/>
          <ac:grpSpMkLst>
            <pc:docMk/>
            <pc:sldMk cId="1833115670" sldId="764"/>
            <ac:grpSpMk id="25" creationId="{627CC4DA-9AEE-5AC9-405B-316279940416}"/>
          </ac:grpSpMkLst>
        </pc:grpChg>
        <pc:grpChg chg="mod">
          <ac:chgData name="Aquatique Club Amboisien" userId="8c0d2e4da62430bc" providerId="LiveId" clId="{AFEE2B1B-E5EF-604E-89F5-67D5EF94092B}" dt="2023-09-23T14:48:53.887" v="1620" actId="1076"/>
          <ac:grpSpMkLst>
            <pc:docMk/>
            <pc:sldMk cId="1833115670" sldId="764"/>
            <ac:grpSpMk id="28" creationId="{EE87B78A-C1E8-D762-E912-165175BD6336}"/>
          </ac:grpSpMkLst>
        </pc:grpChg>
        <pc:grpChg chg="del">
          <ac:chgData name="Aquatique Club Amboisien" userId="8c0d2e4da62430bc" providerId="LiveId" clId="{AFEE2B1B-E5EF-604E-89F5-67D5EF94092B}" dt="2023-09-23T14:43:03.036" v="1223" actId="478"/>
          <ac:grpSpMkLst>
            <pc:docMk/>
            <pc:sldMk cId="1833115670" sldId="764"/>
            <ac:grpSpMk id="31" creationId="{010B6642-2D2F-1F19-541B-2C217BA67664}"/>
          </ac:grpSpMkLst>
        </pc:grpChg>
        <pc:grpChg chg="del">
          <ac:chgData name="Aquatique Club Amboisien" userId="8c0d2e4da62430bc" providerId="LiveId" clId="{AFEE2B1B-E5EF-604E-89F5-67D5EF94092B}" dt="2023-09-23T14:14:24.637" v="141" actId="478"/>
          <ac:grpSpMkLst>
            <pc:docMk/>
            <pc:sldMk cId="1833115670" sldId="764"/>
            <ac:grpSpMk id="34" creationId="{2CCF73AF-687A-4D71-E320-C4766029F8B5}"/>
          </ac:grpSpMkLst>
        </pc:grpChg>
        <pc:grpChg chg="del">
          <ac:chgData name="Aquatique Club Amboisien" userId="8c0d2e4da62430bc" providerId="LiveId" clId="{AFEE2B1B-E5EF-604E-89F5-67D5EF94092B}" dt="2023-09-23T14:14:25.977" v="142" actId="478"/>
          <ac:grpSpMkLst>
            <pc:docMk/>
            <pc:sldMk cId="1833115670" sldId="764"/>
            <ac:grpSpMk id="37" creationId="{8838DF6B-EAE4-57DE-6DF3-259795E5E84B}"/>
          </ac:grpSpMkLst>
        </pc:grpChg>
        <pc:grpChg chg="mod">
          <ac:chgData name="Aquatique Club Amboisien" userId="8c0d2e4da62430bc" providerId="LiveId" clId="{AFEE2B1B-E5EF-604E-89F5-67D5EF94092B}" dt="2023-09-23T14:48:53.887" v="1620" actId="1076"/>
          <ac:grpSpMkLst>
            <pc:docMk/>
            <pc:sldMk cId="1833115670" sldId="764"/>
            <ac:grpSpMk id="40" creationId="{90BE05AC-A512-770E-7CC8-88F648392279}"/>
          </ac:grpSpMkLst>
        </pc:grpChg>
        <pc:grpChg chg="add mod">
          <ac:chgData name="Aquatique Club Amboisien" userId="8c0d2e4da62430bc" providerId="LiveId" clId="{AFEE2B1B-E5EF-604E-89F5-67D5EF94092B}" dt="2023-09-23T16:21:34.526" v="1868" actId="1076"/>
          <ac:grpSpMkLst>
            <pc:docMk/>
            <pc:sldMk cId="1833115670" sldId="764"/>
            <ac:grpSpMk id="48" creationId="{A6CAD2EC-A293-B5DD-44EE-ACF556072B40}"/>
          </ac:grpSpMkLst>
        </pc:grpChg>
        <pc:grpChg chg="add mod">
          <ac:chgData name="Aquatique Club Amboisien" userId="8c0d2e4da62430bc" providerId="LiveId" clId="{AFEE2B1B-E5EF-604E-89F5-67D5EF94092B}" dt="2023-09-23T16:21:43.150" v="1870" actId="1076"/>
          <ac:grpSpMkLst>
            <pc:docMk/>
            <pc:sldMk cId="1833115670" sldId="764"/>
            <ac:grpSpMk id="52" creationId="{AEF5431F-A2EA-825C-3027-6C3D178B87EF}"/>
          </ac:grpSpMkLst>
        </pc:grpChg>
        <pc:grpChg chg="add mod">
          <ac:chgData name="Aquatique Club Amboisien" userId="8c0d2e4da62430bc" providerId="LiveId" clId="{AFEE2B1B-E5EF-604E-89F5-67D5EF94092B}" dt="2023-09-23T16:22:02.966" v="1871" actId="1076"/>
          <ac:grpSpMkLst>
            <pc:docMk/>
            <pc:sldMk cId="1833115670" sldId="764"/>
            <ac:grpSpMk id="63" creationId="{60C0CEAF-7D14-1B0A-8BF3-E701E66DEB23}"/>
          </ac:grpSpMkLst>
        </pc:grpChg>
        <pc:grpChg chg="del">
          <ac:chgData name="Aquatique Club Amboisien" userId="8c0d2e4da62430bc" providerId="LiveId" clId="{AFEE2B1B-E5EF-604E-89F5-67D5EF94092B}" dt="2023-09-23T14:14:10.689" v="139" actId="478"/>
          <ac:grpSpMkLst>
            <pc:docMk/>
            <pc:sldMk cId="1833115670" sldId="764"/>
            <ac:grpSpMk id="75" creationId="{D184BCA1-2F37-95AB-0E12-1C914BE44372}"/>
          </ac:grpSpMkLst>
        </pc:grpChg>
        <pc:picChg chg="del">
          <ac:chgData name="Aquatique Club Amboisien" userId="8c0d2e4da62430bc" providerId="LiveId" clId="{AFEE2B1B-E5EF-604E-89F5-67D5EF94092B}" dt="2023-09-23T14:13:59.568" v="134" actId="478"/>
          <ac:picMkLst>
            <pc:docMk/>
            <pc:sldMk cId="1833115670" sldId="764"/>
            <ac:picMk id="8" creationId="{4AD01526-19A7-1EF9-C2A5-EECEE64A5340}"/>
          </ac:picMkLst>
        </pc:picChg>
        <pc:picChg chg="del">
          <ac:chgData name="Aquatique Club Amboisien" userId="8c0d2e4da62430bc" providerId="LiveId" clId="{AFEE2B1B-E5EF-604E-89F5-67D5EF94092B}" dt="2023-09-23T14:14:02.482" v="136" actId="478"/>
          <ac:picMkLst>
            <pc:docMk/>
            <pc:sldMk cId="1833115670" sldId="764"/>
            <ac:picMk id="10" creationId="{AA2AFDB5-9952-4C71-89B8-2485CA5D7CAB}"/>
          </ac:picMkLst>
        </pc:picChg>
        <pc:picChg chg="del">
          <ac:chgData name="Aquatique Club Amboisien" userId="8c0d2e4da62430bc" providerId="LiveId" clId="{AFEE2B1B-E5EF-604E-89F5-67D5EF94092B}" dt="2023-09-23T16:19:40.632" v="1854" actId="478"/>
          <ac:picMkLst>
            <pc:docMk/>
            <pc:sldMk cId="1833115670" sldId="764"/>
            <ac:picMk id="59" creationId="{AEA4C062-F17B-A371-3D4A-A14046959F23}"/>
          </ac:picMkLst>
        </pc:picChg>
        <pc:picChg chg="del">
          <ac:chgData name="Aquatique Club Amboisien" userId="8c0d2e4da62430bc" providerId="LiveId" clId="{AFEE2B1B-E5EF-604E-89F5-67D5EF94092B}" dt="2023-09-23T14:14:01.199" v="135" actId="478"/>
          <ac:picMkLst>
            <pc:docMk/>
            <pc:sldMk cId="1833115670" sldId="764"/>
            <ac:picMk id="65" creationId="{6E0B7A8C-C638-E76E-AE6B-3C0AB0530159}"/>
          </ac:picMkLst>
        </pc:picChg>
        <pc:picChg chg="del">
          <ac:chgData name="Aquatique Club Amboisien" userId="8c0d2e4da62430bc" providerId="LiveId" clId="{AFEE2B1B-E5EF-604E-89F5-67D5EF94092B}" dt="2023-09-23T14:14:03.722" v="137" actId="478"/>
          <ac:picMkLst>
            <pc:docMk/>
            <pc:sldMk cId="1833115670" sldId="764"/>
            <ac:picMk id="67" creationId="{365E04A1-D4EC-52EC-B401-D559730F06E5}"/>
          </ac:picMkLst>
        </pc:picChg>
        <pc:picChg chg="add mod">
          <ac:chgData name="Aquatique Club Amboisien" userId="8c0d2e4da62430bc" providerId="LiveId" clId="{AFEE2B1B-E5EF-604E-89F5-67D5EF94092B}" dt="2023-09-23T16:20:18.264" v="1862" actId="1076"/>
          <ac:picMkLst>
            <pc:docMk/>
            <pc:sldMk cId="1833115670" sldId="764"/>
            <ac:picMk id="77" creationId="{80A0176A-591A-CD93-C726-E23D36837BD6}"/>
          </ac:picMkLst>
        </pc:picChg>
        <pc:picChg chg="add mod">
          <ac:chgData name="Aquatique Club Amboisien" userId="8c0d2e4da62430bc" providerId="LiveId" clId="{AFEE2B1B-E5EF-604E-89F5-67D5EF94092B}" dt="2023-09-23T16:20:13.103" v="1861" actId="1076"/>
          <ac:picMkLst>
            <pc:docMk/>
            <pc:sldMk cId="1833115670" sldId="764"/>
            <ac:picMk id="82" creationId="{FEF40F2E-3520-2C65-00E7-0C89C7CF7E13}"/>
          </ac:picMkLst>
        </pc:picChg>
        <pc:picChg chg="add mod">
          <ac:chgData name="Aquatique Club Amboisien" userId="8c0d2e4da62430bc" providerId="LiveId" clId="{AFEE2B1B-E5EF-604E-89F5-67D5EF94092B}" dt="2023-09-23T16:21:01.078" v="1867" actId="1076"/>
          <ac:picMkLst>
            <pc:docMk/>
            <pc:sldMk cId="1833115670" sldId="764"/>
            <ac:picMk id="83" creationId="{2D0B08EE-2714-EAF8-0C48-FBEEFD4C7DE4}"/>
          </ac:picMkLst>
        </pc:picChg>
      </pc:sldChg>
      <pc:sldChg chg="addSp delSp modSp add">
        <pc:chgData name="Aquatique Club Amboisien" userId="8c0d2e4da62430bc" providerId="LiveId" clId="{AFEE2B1B-E5EF-604E-89F5-67D5EF94092B}" dt="2023-09-30T06:38:37.604" v="3410" actId="20577"/>
        <pc:sldMkLst>
          <pc:docMk/>
          <pc:sldMk cId="2676468412" sldId="765"/>
        </pc:sldMkLst>
        <pc:spChg chg="mod">
          <ac:chgData name="Aquatique Club Amboisien" userId="8c0d2e4da62430bc" providerId="LiveId" clId="{AFEE2B1B-E5EF-604E-89F5-67D5EF94092B}" dt="2023-09-30T06:38:37.604" v="3410" actId="20577"/>
          <ac:spMkLst>
            <pc:docMk/>
            <pc:sldMk cId="2676468412" sldId="765"/>
            <ac:spMk id="11" creationId="{A9F047E3-CB4F-8559-B442-0FCA72CED987}"/>
          </ac:spMkLst>
        </pc:spChg>
        <pc:spChg chg="add del mod">
          <ac:chgData name="Aquatique Club Amboisien" userId="8c0d2e4da62430bc" providerId="LiveId" clId="{AFEE2B1B-E5EF-604E-89F5-67D5EF94092B}" dt="2023-09-30T06:38:27.560" v="3405" actId="1076"/>
          <ac:spMkLst>
            <pc:docMk/>
            <pc:sldMk cId="2676468412" sldId="765"/>
            <ac:spMk id="21" creationId="{49BA1EA0-C70F-70FA-24E1-C6849FB03920}"/>
          </ac:spMkLst>
        </pc:spChg>
        <pc:spChg chg="add del mod">
          <ac:chgData name="Aquatique Club Amboisien" userId="8c0d2e4da62430bc" providerId="LiveId" clId="{AFEE2B1B-E5EF-604E-89F5-67D5EF94092B}" dt="2023-09-30T06:38:03.207" v="3400" actId="1076"/>
          <ac:spMkLst>
            <pc:docMk/>
            <pc:sldMk cId="2676468412" sldId="765"/>
            <ac:spMk id="35" creationId="{113C0A66-0912-1E54-C15B-91F0CE409F2B}"/>
          </ac:spMkLst>
        </pc:spChg>
        <pc:spChg chg="add del mod">
          <ac:chgData name="Aquatique Club Amboisien" userId="8c0d2e4da62430bc" providerId="LiveId" clId="{AFEE2B1B-E5EF-604E-89F5-67D5EF94092B}" dt="2023-09-30T06:34:32.096" v="3179" actId="1076"/>
          <ac:spMkLst>
            <pc:docMk/>
            <pc:sldMk cId="2676468412" sldId="765"/>
            <ac:spMk id="37" creationId="{C2BD50FB-68C1-892B-0B66-946FADF17339}"/>
          </ac:spMkLst>
        </pc:spChg>
        <pc:spChg chg="add mod">
          <ac:chgData name="Aquatique Club Amboisien" userId="8c0d2e4da62430bc" providerId="LiveId" clId="{AFEE2B1B-E5EF-604E-89F5-67D5EF94092B}" dt="2023-09-30T06:37:56.581" v="3399" actId="1076"/>
          <ac:spMkLst>
            <pc:docMk/>
            <pc:sldMk cId="2676468412" sldId="765"/>
            <ac:spMk id="38" creationId="{7D2C6124-E7FD-C074-B058-A1BA5BD09E10}"/>
          </ac:spMkLst>
        </pc:spChg>
        <pc:spChg chg="add del mod">
          <ac:chgData name="Aquatique Club Amboisien" userId="8c0d2e4da62430bc" providerId="LiveId" clId="{AFEE2B1B-E5EF-604E-89F5-67D5EF94092B}" dt="2023-09-30T06:34:32.096" v="3179" actId="1076"/>
          <ac:spMkLst>
            <pc:docMk/>
            <pc:sldMk cId="2676468412" sldId="765"/>
            <ac:spMk id="39" creationId="{966746CD-ACCF-E587-BBE0-8296AF4CA8F8}"/>
          </ac:spMkLst>
        </pc:spChg>
        <pc:spChg chg="del">
          <ac:chgData name="Aquatique Club Amboisien" userId="8c0d2e4da62430bc" providerId="LiveId" clId="{AFEE2B1B-E5EF-604E-89F5-67D5EF94092B}" dt="2023-09-26T05:44:11.016" v="2072" actId="478"/>
          <ac:spMkLst>
            <pc:docMk/>
            <pc:sldMk cId="2676468412" sldId="765"/>
            <ac:spMk id="44" creationId="{05EFCDDE-478B-3121-FC4A-6CE01424D3EB}"/>
          </ac:spMkLst>
        </pc:spChg>
        <pc:spChg chg="del">
          <ac:chgData name="Aquatique Club Amboisien" userId="8c0d2e4da62430bc" providerId="LiveId" clId="{AFEE2B1B-E5EF-604E-89F5-67D5EF94092B}" dt="2023-09-26T05:44:01.842" v="2066" actId="478"/>
          <ac:spMkLst>
            <pc:docMk/>
            <pc:sldMk cId="2676468412" sldId="765"/>
            <ac:spMk id="56" creationId="{94E8435F-499D-71ED-1A5A-305B9E8FCD3E}"/>
          </ac:spMkLst>
        </pc:spChg>
        <pc:spChg chg="del">
          <ac:chgData name="Aquatique Club Amboisien" userId="8c0d2e4da62430bc" providerId="LiveId" clId="{AFEE2B1B-E5EF-604E-89F5-67D5EF94092B}" dt="2023-09-26T05:44:03.397" v="2067" actId="478"/>
          <ac:spMkLst>
            <pc:docMk/>
            <pc:sldMk cId="2676468412" sldId="765"/>
            <ac:spMk id="58" creationId="{31D277BA-0718-9E02-54F3-082B5A9DB365}"/>
          </ac:spMkLst>
        </pc:spChg>
        <pc:spChg chg="del">
          <ac:chgData name="Aquatique Club Amboisien" userId="8c0d2e4da62430bc" providerId="LiveId" clId="{AFEE2B1B-E5EF-604E-89F5-67D5EF94092B}" dt="2023-09-26T05:44:04.996" v="2068" actId="478"/>
          <ac:spMkLst>
            <pc:docMk/>
            <pc:sldMk cId="2676468412" sldId="765"/>
            <ac:spMk id="67" creationId="{320EF82F-FB7B-7770-BD58-892DCA7DBA77}"/>
          </ac:spMkLst>
        </pc:spChg>
        <pc:grpChg chg="mod">
          <ac:chgData name="Aquatique Club Amboisien" userId="8c0d2e4da62430bc" providerId="LiveId" clId="{AFEE2B1B-E5EF-604E-89F5-67D5EF94092B}" dt="2023-09-30T06:38:27.560" v="3405" actId="1076"/>
          <ac:grpSpMkLst>
            <pc:docMk/>
            <pc:sldMk cId="2676468412" sldId="765"/>
            <ac:grpSpMk id="22" creationId="{08B4443F-C362-5A64-CD18-50B801CC3618}"/>
          </ac:grpSpMkLst>
        </pc:grpChg>
        <pc:grpChg chg="mod">
          <ac:chgData name="Aquatique Club Amboisien" userId="8c0d2e4da62430bc" providerId="LiveId" clId="{AFEE2B1B-E5EF-604E-89F5-67D5EF94092B}" dt="2023-09-30T06:34:32.096" v="3179" actId="1076"/>
          <ac:grpSpMkLst>
            <pc:docMk/>
            <pc:sldMk cId="2676468412" sldId="765"/>
            <ac:grpSpMk id="25" creationId="{627CC4DA-9AEE-5AC9-405B-316279940416}"/>
          </ac:grpSpMkLst>
        </pc:grpChg>
        <pc:grpChg chg="mod">
          <ac:chgData name="Aquatique Club Amboisien" userId="8c0d2e4da62430bc" providerId="LiveId" clId="{AFEE2B1B-E5EF-604E-89F5-67D5EF94092B}" dt="2023-09-30T06:34:32.096" v="3179" actId="1076"/>
          <ac:grpSpMkLst>
            <pc:docMk/>
            <pc:sldMk cId="2676468412" sldId="765"/>
            <ac:grpSpMk id="28" creationId="{EE87B78A-C1E8-D762-E912-165175BD6336}"/>
          </ac:grpSpMkLst>
        </pc:grpChg>
        <pc:grpChg chg="add mod">
          <ac:chgData name="Aquatique Club Amboisien" userId="8c0d2e4da62430bc" providerId="LiveId" clId="{AFEE2B1B-E5EF-604E-89F5-67D5EF94092B}" dt="2023-09-30T06:38:17.465" v="3404" actId="1076"/>
          <ac:grpSpMkLst>
            <pc:docMk/>
            <pc:sldMk cId="2676468412" sldId="765"/>
            <ac:grpSpMk id="34" creationId="{1A297DF2-C392-1B63-4B28-B32E75694992}"/>
          </ac:grpSpMkLst>
        </pc:grpChg>
        <pc:grpChg chg="del">
          <ac:chgData name="Aquatique Club Amboisien" userId="8c0d2e4da62430bc" providerId="LiveId" clId="{AFEE2B1B-E5EF-604E-89F5-67D5EF94092B}" dt="2023-09-26T05:44:06.738" v="2069" actId="478"/>
          <ac:grpSpMkLst>
            <pc:docMk/>
            <pc:sldMk cId="2676468412" sldId="765"/>
            <ac:grpSpMk id="48" creationId="{A6CAD2EC-A293-B5DD-44EE-ACF556072B40}"/>
          </ac:grpSpMkLst>
        </pc:grpChg>
        <pc:grpChg chg="del">
          <ac:chgData name="Aquatique Club Amboisien" userId="8c0d2e4da62430bc" providerId="LiveId" clId="{AFEE2B1B-E5EF-604E-89F5-67D5EF94092B}" dt="2023-09-26T05:44:08.117" v="2070" actId="478"/>
          <ac:grpSpMkLst>
            <pc:docMk/>
            <pc:sldMk cId="2676468412" sldId="765"/>
            <ac:grpSpMk id="52" creationId="{AEF5431F-A2EA-825C-3027-6C3D178B87EF}"/>
          </ac:grpSpMkLst>
        </pc:grpChg>
        <pc:grpChg chg="del">
          <ac:chgData name="Aquatique Club Amboisien" userId="8c0d2e4da62430bc" providerId="LiveId" clId="{AFEE2B1B-E5EF-604E-89F5-67D5EF94092B}" dt="2023-09-26T05:44:09.485" v="2071" actId="478"/>
          <ac:grpSpMkLst>
            <pc:docMk/>
            <pc:sldMk cId="2676468412" sldId="765"/>
            <ac:grpSpMk id="63" creationId="{60C0CEAF-7D14-1B0A-8BF3-E701E66DEB23}"/>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ln>
              <a:solidFill>
                <a:srgbClr val="D2D2D2"/>
              </a:solidFill>
            </a:ln>
          </c:spPr>
          <c:dPt>
            <c:idx val="0"/>
            <c:bubble3D val="0"/>
            <c:spPr>
              <a:solidFill>
                <a:schemeClr val="accent3"/>
              </a:solidFill>
              <a:ln>
                <a:solidFill>
                  <a:srgbClr val="D2D2D2"/>
                </a:solidFill>
              </a:ln>
              <a:effectLst/>
            </c:spPr>
            <c:extLst>
              <c:ext xmlns:c16="http://schemas.microsoft.com/office/drawing/2014/chart" uri="{C3380CC4-5D6E-409C-BE32-E72D297353CC}">
                <c16:uniqueId val="{00000001-DED8-4A54-A3B2-7F4890AA1A5F}"/>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DED8-4A54-A3B2-7F4890AA1A5F}"/>
              </c:ext>
            </c:extLst>
          </c:dPt>
          <c:cat>
            <c:strRef>
              <c:f>Sheet1!$A$2:$A$3</c:f>
              <c:strCache>
                <c:ptCount val="2"/>
                <c:pt idx="0">
                  <c:v>1er trim</c:v>
                </c:pt>
                <c:pt idx="1">
                  <c:v>2e trim</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DED8-4A54-A3B2-7F4890AA1A5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4139-4E8F-BD8B-8052FC3A28DB}"/>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4139-4E8F-BD8B-8052FC3A28DB}"/>
              </c:ext>
            </c:extLst>
          </c:dPt>
          <c:cat>
            <c:strRef>
              <c:f>Sheet1!$A$2:$A$3</c:f>
              <c:strCache>
                <c:ptCount val="2"/>
                <c:pt idx="0">
                  <c:v>1er trim</c:v>
                </c:pt>
                <c:pt idx="1">
                  <c:v>2e trim</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4-4139-4E8F-BD8B-8052FC3A28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A369-4A71-BF99-C428707D6B18}"/>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A369-4A71-BF99-C428707D6B18}"/>
              </c:ext>
            </c:extLst>
          </c:dPt>
          <c:cat>
            <c:strRef>
              <c:f>Sheet1!$A$2:$A$3</c:f>
              <c:strCache>
                <c:ptCount val="2"/>
                <c:pt idx="0">
                  <c:v>1er trim</c:v>
                </c:pt>
                <c:pt idx="1">
                  <c:v>2e trim</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A369-4A71-BF99-C428707D6B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4D12-4D84-B94F-C1014C1B7445}"/>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4D12-4D84-B94F-C1014C1B7445}"/>
              </c:ext>
            </c:extLst>
          </c:dPt>
          <c:cat>
            <c:strRef>
              <c:f>Sheet1!$A$2:$A$3</c:f>
              <c:strCache>
                <c:ptCount val="2"/>
                <c:pt idx="0">
                  <c:v>1er trim</c:v>
                </c:pt>
                <c:pt idx="1">
                  <c:v>2e trim</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4D12-4D84-B94F-C1014C1B74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CCEC-4BF0-8B65-1DCF5D64FD0A}"/>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CCEC-4BF0-8B65-1DCF5D64FD0A}"/>
              </c:ext>
            </c:extLst>
          </c:dPt>
          <c:cat>
            <c:strRef>
              <c:f>Sheet1!$A$2:$A$3</c:f>
              <c:strCache>
                <c:ptCount val="2"/>
                <c:pt idx="0">
                  <c:v>1er trim</c:v>
                </c:pt>
                <c:pt idx="1">
                  <c:v>2e trim</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4-CCEC-4BF0-8B65-1DCF5D64FD0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rgbClr val="2F2F2F"/>
      </a:solidFill>
    </a:ln>
    <a:effectLst/>
  </c:spPr>
  <c:txPr>
    <a:bodyPr/>
    <a:lstStyle/>
    <a:p>
      <a:pPr>
        <a:defRPr lang="en-US" sz="1197" b="0" i="0" u="none" strike="noStrike" kern="1200" baseline="0">
          <a:solidFill>
            <a:schemeClr val="tx2"/>
          </a:solidFill>
          <a:latin typeface="+mn-lt"/>
          <a:ea typeface="+mn-ea"/>
          <a:cs typeface="+mn-cs"/>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ln>
              <a:solidFill>
                <a:srgbClr val="D2D2D2"/>
              </a:solidFill>
            </a:ln>
          </c:spPr>
          <c:dPt>
            <c:idx val="0"/>
            <c:bubble3D val="0"/>
            <c:spPr>
              <a:solidFill>
                <a:schemeClr val="accent3"/>
              </a:solidFill>
              <a:ln>
                <a:solidFill>
                  <a:srgbClr val="D2D2D2"/>
                </a:solidFill>
              </a:ln>
              <a:effectLst/>
            </c:spPr>
            <c:extLst>
              <c:ext xmlns:c16="http://schemas.microsoft.com/office/drawing/2014/chart" uri="{C3380CC4-5D6E-409C-BE32-E72D297353CC}">
                <c16:uniqueId val="{00000001-D9E8-4104-A85D-E5A6789B4CCE}"/>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D9E8-4104-A85D-E5A6789B4CCE}"/>
              </c:ext>
            </c:extLst>
          </c:dPt>
          <c:cat>
            <c:strRef>
              <c:f>Sheet1!$A$2:$A$3</c:f>
              <c:strCache>
                <c:ptCount val="2"/>
                <c:pt idx="0">
                  <c:v>1er trim</c:v>
                </c:pt>
                <c:pt idx="1">
                  <c:v>2e trim</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D9E8-4104-A85D-E5A6789B4CC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solidFill>
        <a:srgbClr val="D2D2D2"/>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4139-4E8F-BD8B-8052FC3A28DB}"/>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4139-4E8F-BD8B-8052FC3A28DB}"/>
              </c:ext>
            </c:extLst>
          </c:dPt>
          <c:cat>
            <c:strRef>
              <c:f>Sheet1!$A$2:$A$3</c:f>
              <c:strCache>
                <c:ptCount val="2"/>
                <c:pt idx="0">
                  <c:v>1er trim</c:v>
                </c:pt>
                <c:pt idx="1">
                  <c:v>2e trim</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4-4139-4E8F-BD8B-8052FC3A28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A369-4A71-BF99-C428707D6B18}"/>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A369-4A71-BF99-C428707D6B18}"/>
              </c:ext>
            </c:extLst>
          </c:dPt>
          <c:cat>
            <c:strRef>
              <c:f>Sheet1!$A$2:$A$3</c:f>
              <c:strCache>
                <c:ptCount val="2"/>
                <c:pt idx="0">
                  <c:v>1er trim</c:v>
                </c:pt>
                <c:pt idx="1">
                  <c:v>2e trim</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A369-4A71-BF99-C428707D6B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4D12-4D84-B94F-C1014C1B7445}"/>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4D12-4D84-B94F-C1014C1B7445}"/>
              </c:ext>
            </c:extLst>
          </c:dPt>
          <c:cat>
            <c:strRef>
              <c:f>Sheet1!$A$2:$A$3</c:f>
              <c:strCache>
                <c:ptCount val="2"/>
                <c:pt idx="0">
                  <c:v>1er trim</c:v>
                </c:pt>
                <c:pt idx="1">
                  <c:v>2e trim</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4D12-4D84-B94F-C1014C1B744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solidFill>
              <a:srgbClr val="D2D2D2"/>
            </a:solidFill>
            <a:ln>
              <a:solidFill>
                <a:srgbClr val="D2D2D2"/>
              </a:solidFill>
            </a:ln>
          </c:spPr>
          <c:dPt>
            <c:idx val="0"/>
            <c:bubble3D val="0"/>
            <c:spPr>
              <a:solidFill>
                <a:srgbClr val="D2D2D2"/>
              </a:solidFill>
              <a:ln>
                <a:solidFill>
                  <a:srgbClr val="D2D2D2"/>
                </a:solidFill>
              </a:ln>
              <a:effectLst/>
            </c:spPr>
            <c:extLst>
              <c:ext xmlns:c16="http://schemas.microsoft.com/office/drawing/2014/chart" uri="{C3380CC4-5D6E-409C-BE32-E72D297353CC}">
                <c16:uniqueId val="{00000001-CCEC-4BF0-8B65-1DCF5D64FD0A}"/>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CCEC-4BF0-8B65-1DCF5D64FD0A}"/>
              </c:ext>
            </c:extLst>
          </c:dPt>
          <c:cat>
            <c:strRef>
              <c:f>Sheet1!$A$2:$A$3</c:f>
              <c:strCache>
                <c:ptCount val="2"/>
                <c:pt idx="0">
                  <c:v>1er trim</c:v>
                </c:pt>
                <c:pt idx="1">
                  <c:v>2e trim</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4-CCEC-4BF0-8B65-1DCF5D64FD0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rgbClr val="2F2F2F"/>
      </a:solidFill>
    </a:ln>
    <a:effectLst/>
  </c:spPr>
  <c:txPr>
    <a:bodyPr/>
    <a:lstStyle/>
    <a:p>
      <a:pPr>
        <a:defRPr lang="en-US" sz="1197" b="0" i="0" u="none" strike="noStrike" kern="1200" baseline="0">
          <a:solidFill>
            <a:schemeClr val="tx2"/>
          </a:solidFill>
          <a:latin typeface="+mn-lt"/>
          <a:ea typeface="+mn-ea"/>
          <a:cs typeface="+mn-cs"/>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Ventes</c:v>
                </c:pt>
              </c:strCache>
            </c:strRef>
          </c:tx>
          <c:spPr>
            <a:ln>
              <a:solidFill>
                <a:srgbClr val="D2D2D2"/>
              </a:solidFill>
            </a:ln>
          </c:spPr>
          <c:dPt>
            <c:idx val="0"/>
            <c:bubble3D val="0"/>
            <c:spPr>
              <a:solidFill>
                <a:schemeClr val="accent3"/>
              </a:solidFill>
              <a:ln>
                <a:solidFill>
                  <a:srgbClr val="D2D2D2"/>
                </a:solidFill>
              </a:ln>
              <a:effectLst/>
            </c:spPr>
            <c:extLst>
              <c:ext xmlns:c16="http://schemas.microsoft.com/office/drawing/2014/chart" uri="{C3380CC4-5D6E-409C-BE32-E72D297353CC}">
                <c16:uniqueId val="{00000001-D9E8-4104-A85D-E5A6789B4CCE}"/>
              </c:ext>
            </c:extLst>
          </c:dPt>
          <c:dPt>
            <c:idx val="1"/>
            <c:bubble3D val="0"/>
            <c:spPr>
              <a:solidFill>
                <a:srgbClr val="D2D2D2"/>
              </a:solidFill>
              <a:ln>
                <a:solidFill>
                  <a:srgbClr val="D2D2D2"/>
                </a:solidFill>
              </a:ln>
              <a:effectLst/>
            </c:spPr>
            <c:extLst>
              <c:ext xmlns:c16="http://schemas.microsoft.com/office/drawing/2014/chart" uri="{C3380CC4-5D6E-409C-BE32-E72D297353CC}">
                <c16:uniqueId val="{00000003-D9E8-4104-A85D-E5A6789B4CCE}"/>
              </c:ext>
            </c:extLst>
          </c:dPt>
          <c:cat>
            <c:strRef>
              <c:f>Sheet1!$A$2:$A$3</c:f>
              <c:strCache>
                <c:ptCount val="2"/>
                <c:pt idx="0">
                  <c:v>1er trim</c:v>
                </c:pt>
                <c:pt idx="1">
                  <c:v>2e trim</c:v>
                </c:pt>
              </c:strCache>
            </c:strRef>
          </c:cat>
          <c:val>
            <c:numRef>
              <c:f>Sheet1!$B$2:$B$3</c:f>
              <c:numCache>
                <c:formatCode>General</c:formatCode>
                <c:ptCount val="2"/>
                <c:pt idx="0">
                  <c:v>79</c:v>
                </c:pt>
                <c:pt idx="1">
                  <c:v>21</c:v>
                </c:pt>
              </c:numCache>
            </c:numRef>
          </c:val>
          <c:extLst>
            <c:ext xmlns:c16="http://schemas.microsoft.com/office/drawing/2014/chart" uri="{C3380CC4-5D6E-409C-BE32-E72D297353CC}">
              <c16:uniqueId val="{00000004-D9E8-4104-A85D-E5A6789B4CC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solidFill>
        <a:srgbClr val="D2D2D2"/>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1421010-3731-422F-8CF1-CD47B2D7C9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52656080-143A-4905-932A-5C7754887A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25CEDC0-C954-405E-90B8-E57B2C4648B7}" type="datetime1">
              <a:rPr lang="fr-FR" smtClean="0"/>
              <a:t>30/09/2023</a:t>
            </a:fld>
            <a:endParaRPr lang="fr-FR"/>
          </a:p>
        </p:txBody>
      </p:sp>
      <p:sp>
        <p:nvSpPr>
          <p:cNvPr id="4" name="Espace réservé du pied de page 3">
            <a:extLst>
              <a:ext uri="{FF2B5EF4-FFF2-40B4-BE49-F238E27FC236}">
                <a16:creationId xmlns:a16="http://schemas.microsoft.com/office/drawing/2014/main" id="{96359276-DB8D-43B4-8029-4A695209B9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2E29EE0F-113C-45AB-9877-4A16FFA6A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EDB89D3-056A-4F4C-8125-EA7126289545}" type="slidenum">
              <a:rPr lang="fr-FR" smtClean="0"/>
              <a:t>‹N°›</a:t>
            </a:fld>
            <a:endParaRPr lang="fr-FR"/>
          </a:p>
        </p:txBody>
      </p:sp>
    </p:spTree>
    <p:extLst>
      <p:ext uri="{BB962C8B-B14F-4D97-AF65-F5344CB8AC3E}">
        <p14:creationId xmlns:p14="http://schemas.microsoft.com/office/powerpoint/2010/main" val="32318278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37395-CC24-4548-A64C-C25C74761FA3}" type="datetime1">
              <a:rPr lang="fr-FR" smtClean="0"/>
              <a:pPr/>
              <a:t>30/09/2023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220CB7-DCA5-4E5B-97F1-300CDD8D2AAB}" type="slidenum">
              <a:rPr lang="fr-FR" noProof="0" smtClean="0"/>
              <a:t>‹N°›</a:t>
            </a:fld>
            <a:endParaRPr lang="fr-FR" noProof="0"/>
          </a:p>
        </p:txBody>
      </p:sp>
    </p:spTree>
    <p:extLst>
      <p:ext uri="{BB962C8B-B14F-4D97-AF65-F5344CB8AC3E}">
        <p14:creationId xmlns:p14="http://schemas.microsoft.com/office/powerpoint/2010/main" val="32671832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a:t>
            </a:fld>
            <a:endParaRPr lang="fr-FR"/>
          </a:p>
        </p:txBody>
      </p:sp>
    </p:spTree>
    <p:extLst>
      <p:ext uri="{BB962C8B-B14F-4D97-AF65-F5344CB8AC3E}">
        <p14:creationId xmlns:p14="http://schemas.microsoft.com/office/powerpoint/2010/main" val="241945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10</a:t>
            </a:fld>
            <a:endParaRPr lang="fr-FR"/>
          </a:p>
        </p:txBody>
      </p:sp>
    </p:spTree>
    <p:extLst>
      <p:ext uri="{BB962C8B-B14F-4D97-AF65-F5344CB8AC3E}">
        <p14:creationId xmlns:p14="http://schemas.microsoft.com/office/powerpoint/2010/main" val="296836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11</a:t>
            </a:fld>
            <a:endParaRPr lang="fr-FR"/>
          </a:p>
        </p:txBody>
      </p:sp>
    </p:spTree>
    <p:extLst>
      <p:ext uri="{BB962C8B-B14F-4D97-AF65-F5344CB8AC3E}">
        <p14:creationId xmlns:p14="http://schemas.microsoft.com/office/powerpoint/2010/main" val="423520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12</a:t>
            </a:fld>
            <a:endParaRPr lang="fr-FR"/>
          </a:p>
        </p:txBody>
      </p:sp>
    </p:spTree>
    <p:extLst>
      <p:ext uri="{BB962C8B-B14F-4D97-AF65-F5344CB8AC3E}">
        <p14:creationId xmlns:p14="http://schemas.microsoft.com/office/powerpoint/2010/main" val="267388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13</a:t>
            </a:fld>
            <a:endParaRPr lang="fr-FR"/>
          </a:p>
        </p:txBody>
      </p:sp>
    </p:spTree>
    <p:extLst>
      <p:ext uri="{BB962C8B-B14F-4D97-AF65-F5344CB8AC3E}">
        <p14:creationId xmlns:p14="http://schemas.microsoft.com/office/powerpoint/2010/main" val="2673889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14</a:t>
            </a:fld>
            <a:endParaRPr lang="fr-FR"/>
          </a:p>
        </p:txBody>
      </p:sp>
    </p:spTree>
    <p:extLst>
      <p:ext uri="{BB962C8B-B14F-4D97-AF65-F5344CB8AC3E}">
        <p14:creationId xmlns:p14="http://schemas.microsoft.com/office/powerpoint/2010/main" val="2673889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15</a:t>
            </a:fld>
            <a:endParaRPr lang="fr-FR"/>
          </a:p>
        </p:txBody>
      </p:sp>
    </p:spTree>
    <p:extLst>
      <p:ext uri="{BB962C8B-B14F-4D97-AF65-F5344CB8AC3E}">
        <p14:creationId xmlns:p14="http://schemas.microsoft.com/office/powerpoint/2010/main" val="179269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16</a:t>
            </a:fld>
            <a:endParaRPr lang="fr-FR"/>
          </a:p>
        </p:txBody>
      </p:sp>
    </p:spTree>
    <p:extLst>
      <p:ext uri="{BB962C8B-B14F-4D97-AF65-F5344CB8AC3E}">
        <p14:creationId xmlns:p14="http://schemas.microsoft.com/office/powerpoint/2010/main" val="123649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17</a:t>
            </a:fld>
            <a:endParaRPr lang="fr-FR"/>
          </a:p>
        </p:txBody>
      </p:sp>
    </p:spTree>
    <p:extLst>
      <p:ext uri="{BB962C8B-B14F-4D97-AF65-F5344CB8AC3E}">
        <p14:creationId xmlns:p14="http://schemas.microsoft.com/office/powerpoint/2010/main" val="192497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18</a:t>
            </a:fld>
            <a:endParaRPr lang="fr-FR"/>
          </a:p>
        </p:txBody>
      </p:sp>
    </p:spTree>
    <p:extLst>
      <p:ext uri="{BB962C8B-B14F-4D97-AF65-F5344CB8AC3E}">
        <p14:creationId xmlns:p14="http://schemas.microsoft.com/office/powerpoint/2010/main" val="125056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19</a:t>
            </a:fld>
            <a:endParaRPr lang="fr-FR"/>
          </a:p>
        </p:txBody>
      </p:sp>
    </p:spTree>
    <p:extLst>
      <p:ext uri="{BB962C8B-B14F-4D97-AF65-F5344CB8AC3E}">
        <p14:creationId xmlns:p14="http://schemas.microsoft.com/office/powerpoint/2010/main" val="182411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2</a:t>
            </a:fld>
            <a:endParaRPr lang="fr-FR"/>
          </a:p>
        </p:txBody>
      </p:sp>
    </p:spTree>
    <p:extLst>
      <p:ext uri="{BB962C8B-B14F-4D97-AF65-F5344CB8AC3E}">
        <p14:creationId xmlns:p14="http://schemas.microsoft.com/office/powerpoint/2010/main" val="226428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3</a:t>
            </a:fld>
            <a:endParaRPr lang="fr-FR"/>
          </a:p>
        </p:txBody>
      </p:sp>
    </p:spTree>
    <p:extLst>
      <p:ext uri="{BB962C8B-B14F-4D97-AF65-F5344CB8AC3E}">
        <p14:creationId xmlns:p14="http://schemas.microsoft.com/office/powerpoint/2010/main" val="68663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4</a:t>
            </a:fld>
            <a:endParaRPr lang="fr-FR"/>
          </a:p>
        </p:txBody>
      </p:sp>
    </p:spTree>
    <p:extLst>
      <p:ext uri="{BB962C8B-B14F-4D97-AF65-F5344CB8AC3E}">
        <p14:creationId xmlns:p14="http://schemas.microsoft.com/office/powerpoint/2010/main" val="13619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5</a:t>
            </a:fld>
            <a:endParaRPr lang="fr-FR"/>
          </a:p>
        </p:txBody>
      </p:sp>
    </p:spTree>
    <p:extLst>
      <p:ext uri="{BB962C8B-B14F-4D97-AF65-F5344CB8AC3E}">
        <p14:creationId xmlns:p14="http://schemas.microsoft.com/office/powerpoint/2010/main" val="342143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6</a:t>
            </a:fld>
            <a:endParaRPr lang="fr-FR"/>
          </a:p>
        </p:txBody>
      </p:sp>
    </p:spTree>
    <p:extLst>
      <p:ext uri="{BB962C8B-B14F-4D97-AF65-F5344CB8AC3E}">
        <p14:creationId xmlns:p14="http://schemas.microsoft.com/office/powerpoint/2010/main" val="46710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7</a:t>
            </a:fld>
            <a:endParaRPr lang="fr-FR"/>
          </a:p>
        </p:txBody>
      </p:sp>
    </p:spTree>
    <p:extLst>
      <p:ext uri="{BB962C8B-B14F-4D97-AF65-F5344CB8AC3E}">
        <p14:creationId xmlns:p14="http://schemas.microsoft.com/office/powerpoint/2010/main" val="1595365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8</a:t>
            </a:fld>
            <a:endParaRPr lang="fr-FR"/>
          </a:p>
        </p:txBody>
      </p:sp>
    </p:spTree>
    <p:extLst>
      <p:ext uri="{BB962C8B-B14F-4D97-AF65-F5344CB8AC3E}">
        <p14:creationId xmlns:p14="http://schemas.microsoft.com/office/powerpoint/2010/main" val="381121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7F220CB7-DCA5-4E5B-97F1-300CDD8D2AAB}" type="slidenum">
              <a:rPr lang="fr-FR" smtClean="0"/>
              <a:t>9</a:t>
            </a:fld>
            <a:endParaRPr lang="fr-FR"/>
          </a:p>
        </p:txBody>
      </p:sp>
    </p:spTree>
    <p:extLst>
      <p:ext uri="{BB962C8B-B14F-4D97-AF65-F5344CB8AC3E}">
        <p14:creationId xmlns:p14="http://schemas.microsoft.com/office/powerpoint/2010/main" val="198375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4" name="Espace réservé d’image 3"/>
          <p:cNvSpPr>
            <a:spLocks noGrp="1"/>
          </p:cNvSpPr>
          <p:nvPr>
            <p:ph type="pic" sz="quarter" idx="10" hasCustomPrompt="1"/>
          </p:nvPr>
        </p:nvSpPr>
        <p:spPr>
          <a:xfrm>
            <a:off x="0" y="0"/>
            <a:ext cx="12192000" cy="6858000"/>
          </a:xfrm>
          <a:prstGeom prst="rect">
            <a:avLst/>
          </a:prstGeom>
        </p:spPr>
        <p:txBody>
          <a:bodyPr rtlCol="0"/>
          <a:lstStyle>
            <a:lvl1pPr marL="0" indent="0">
              <a:buNone/>
              <a:defRPr/>
            </a:lvl1pPr>
          </a:lstStyle>
          <a:p>
            <a:pPr rtl="0"/>
            <a:r>
              <a:rPr lang="fr-FR" noProof="0"/>
              <a:t>Glissez et déplacez une image ici</a:t>
            </a:r>
          </a:p>
        </p:txBody>
      </p:sp>
      <p:sp>
        <p:nvSpPr>
          <p:cNvPr id="2" name="Titre 1">
            <a:extLst>
              <a:ext uri="{FF2B5EF4-FFF2-40B4-BE49-F238E27FC236}">
                <a16:creationId xmlns:a16="http://schemas.microsoft.com/office/drawing/2014/main" id="{AAB8A1A3-5BFE-4E68-81F1-F52462776C9B}"/>
              </a:ext>
            </a:extLst>
          </p:cNvPr>
          <p:cNvSpPr>
            <a:spLocks noGrp="1"/>
          </p:cNvSpPr>
          <p:nvPr>
            <p:ph type="title"/>
          </p:nvPr>
        </p:nvSpPr>
        <p:spPr>
          <a:xfrm>
            <a:off x="838200" y="365125"/>
            <a:ext cx="10515600" cy="1325563"/>
          </a:xfrm>
          <a:prstGeom prst="rect">
            <a:avLst/>
          </a:prstGeom>
        </p:spPr>
        <p:txBody>
          <a:bodyPr rtlCol="0"/>
          <a:lstStyle/>
          <a:p>
            <a:pPr rtl="0"/>
            <a:r>
              <a:rPr lang="fr-FR" noProof="0"/>
              <a:t>Modifiez le style du titre</a:t>
            </a:r>
          </a:p>
        </p:txBody>
      </p:sp>
    </p:spTree>
    <p:extLst>
      <p:ext uri="{BB962C8B-B14F-4D97-AF65-F5344CB8AC3E}">
        <p14:creationId xmlns:p14="http://schemas.microsoft.com/office/powerpoint/2010/main" val="3111469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A1EF1-BFC9-4361-B215-2D83B16ABB49}"/>
              </a:ext>
            </a:extLst>
          </p:cNvPr>
          <p:cNvSpPr>
            <a:spLocks noGrp="1"/>
          </p:cNvSpPr>
          <p:nvPr>
            <p:ph type="title"/>
          </p:nvPr>
        </p:nvSpPr>
        <p:spPr>
          <a:xfrm>
            <a:off x="838200" y="365125"/>
            <a:ext cx="10515600" cy="1325563"/>
          </a:xfrm>
          <a:prstGeom prst="rect">
            <a:avLst/>
          </a:prstGeom>
        </p:spPr>
        <p:txBody>
          <a:bodyPr rtlCol="0"/>
          <a:lstStyle/>
          <a:p>
            <a:pPr rtl="0"/>
            <a:r>
              <a:rPr lang="fr-FR" noProof="0"/>
              <a:t>Modifiez le style du titre</a:t>
            </a:r>
          </a:p>
        </p:txBody>
      </p:sp>
    </p:spTree>
    <p:extLst>
      <p:ext uri="{BB962C8B-B14F-4D97-AF65-F5344CB8AC3E}">
        <p14:creationId xmlns:p14="http://schemas.microsoft.com/office/powerpoint/2010/main" val="3716709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4_Disposition personnalisée">
    <p:spTree>
      <p:nvGrpSpPr>
        <p:cNvPr id="1" name=""/>
        <p:cNvGrpSpPr/>
        <p:nvPr/>
      </p:nvGrpSpPr>
      <p:grpSpPr>
        <a:xfrm>
          <a:off x="0" y="0"/>
          <a:ext cx="0" cy="0"/>
          <a:chOff x="0" y="0"/>
          <a:chExt cx="0" cy="0"/>
        </a:xfrm>
      </p:grpSpPr>
      <p:sp>
        <p:nvSpPr>
          <p:cNvPr id="4" name="Rectangle 3"/>
          <p:cNvSpPr/>
          <p:nvPr userDrawn="1"/>
        </p:nvSpPr>
        <p:spPr>
          <a:xfrm>
            <a:off x="0" y="0"/>
            <a:ext cx="12192000" cy="6487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D751FFE5-84D8-43BD-9B0D-76C497F55535}"/>
              </a:ext>
            </a:extLst>
          </p:cNvPr>
          <p:cNvSpPr>
            <a:spLocks noGrp="1"/>
          </p:cNvSpPr>
          <p:nvPr>
            <p:ph type="title"/>
          </p:nvPr>
        </p:nvSpPr>
        <p:spPr>
          <a:xfrm>
            <a:off x="838200" y="365125"/>
            <a:ext cx="10515600" cy="1325563"/>
          </a:xfrm>
          <a:prstGeom prst="rect">
            <a:avLst/>
          </a:prstGeom>
        </p:spPr>
        <p:txBody>
          <a:bodyPr rtlCol="0"/>
          <a:lstStyle/>
          <a:p>
            <a:pPr rtl="0"/>
            <a:r>
              <a:rPr lang="fr-FR" noProof="0"/>
              <a:t>Modifiez le style du titre</a:t>
            </a:r>
          </a:p>
        </p:txBody>
      </p:sp>
    </p:spTree>
    <p:extLst>
      <p:ext uri="{BB962C8B-B14F-4D97-AF65-F5344CB8AC3E}">
        <p14:creationId xmlns:p14="http://schemas.microsoft.com/office/powerpoint/2010/main" val="305892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Disposition personnalisée">
    <p:spTree>
      <p:nvGrpSpPr>
        <p:cNvPr id="1" name=""/>
        <p:cNvGrpSpPr/>
        <p:nvPr/>
      </p:nvGrpSpPr>
      <p:grpSpPr>
        <a:xfrm>
          <a:off x="0" y="0"/>
          <a:ext cx="0" cy="0"/>
          <a:chOff x="0" y="0"/>
          <a:chExt cx="0" cy="0"/>
        </a:xfrm>
      </p:grpSpPr>
      <p:sp>
        <p:nvSpPr>
          <p:cNvPr id="11" name="Rectangle 10"/>
          <p:cNvSpPr/>
          <p:nvPr userDrawn="1"/>
        </p:nvSpPr>
        <p:spPr>
          <a:xfrm>
            <a:off x="0" y="1428299"/>
            <a:ext cx="1711234" cy="443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29FB4FFF-4547-4B6C-9BF5-9A495C211033}"/>
              </a:ext>
            </a:extLst>
          </p:cNvPr>
          <p:cNvSpPr>
            <a:spLocks noGrp="1"/>
          </p:cNvSpPr>
          <p:nvPr>
            <p:ph type="title"/>
          </p:nvPr>
        </p:nvSpPr>
        <p:spPr>
          <a:xfrm>
            <a:off x="838200" y="365125"/>
            <a:ext cx="10515600" cy="1325563"/>
          </a:xfrm>
          <a:prstGeom prst="rect">
            <a:avLst/>
          </a:prstGeom>
        </p:spPr>
        <p:txBody>
          <a:bodyPr rtlCol="0"/>
          <a:lstStyle/>
          <a:p>
            <a:pPr rtl="0"/>
            <a:r>
              <a:rPr lang="fr-FR" noProof="0"/>
              <a:t>Modifiez le style du titre</a:t>
            </a:r>
          </a:p>
        </p:txBody>
      </p:sp>
    </p:spTree>
    <p:extLst>
      <p:ext uri="{BB962C8B-B14F-4D97-AF65-F5344CB8AC3E}">
        <p14:creationId xmlns:p14="http://schemas.microsoft.com/office/powerpoint/2010/main" val="418325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 name="Groupe 14"/>
          <p:cNvGrpSpPr/>
          <p:nvPr userDrawn="1"/>
        </p:nvGrpSpPr>
        <p:grpSpPr>
          <a:xfrm rot="10800000">
            <a:off x="11858328" y="148422"/>
            <a:ext cx="332874" cy="590718"/>
            <a:chOff x="10026" y="148425"/>
            <a:chExt cx="332874" cy="590718"/>
          </a:xfrm>
        </p:grpSpPr>
        <p:sp>
          <p:nvSpPr>
            <p:cNvPr id="16" name="Rectangle 15"/>
            <p:cNvSpPr/>
            <p:nvPr/>
          </p:nvSpPr>
          <p:spPr>
            <a:xfrm>
              <a:off x="10026" y="148428"/>
              <a:ext cx="203334"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7" name="Rectangle 16"/>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grpSp>
      <p:sp>
        <p:nvSpPr>
          <p:cNvPr id="2" name="Rectangle 1"/>
          <p:cNvSpPr/>
          <p:nvPr userDrawn="1"/>
        </p:nvSpPr>
        <p:spPr>
          <a:xfrm>
            <a:off x="0" y="6477000"/>
            <a:ext cx="12192000" cy="381000"/>
          </a:xfrm>
          <a:prstGeom prst="rect">
            <a:avLst/>
          </a:prstGeom>
          <a:solidFill>
            <a:srgbClr val="E6E6E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Zone de texte 11"/>
          <p:cNvSpPr txBox="1"/>
          <p:nvPr userDrawn="1"/>
        </p:nvSpPr>
        <p:spPr>
          <a:xfrm>
            <a:off x="11292841" y="6551383"/>
            <a:ext cx="799412" cy="230832"/>
          </a:xfrm>
          <a:prstGeom prst="rect">
            <a:avLst/>
          </a:prstGeom>
          <a:noFill/>
        </p:spPr>
        <p:txBody>
          <a:bodyPr wrap="square" rtlCol="0" anchor="ctr">
            <a:spAutoFit/>
          </a:bodyPr>
          <a:lstStyle/>
          <a:p>
            <a:pPr algn="r" rtl="0"/>
            <a:fld id="{260E2A6B-A809-4840-BF14-8648BC0BDF87}" type="slidenum">
              <a:rPr lang="fr-FR" sz="1200" b="0" i="0" strike="noStrike" spc="0" noProof="0" smtClean="0">
                <a:solidFill>
                  <a:schemeClr val="accent1"/>
                </a:solidFill>
                <a:latin typeface="+mn-lt"/>
                <a:ea typeface="Roboto Condensed Light" panose="02000000000000000000" pitchFamily="2" charset="0"/>
                <a:cs typeface="Segoe UI Light" panose="020B0502040204020203" pitchFamily="34" charset="0"/>
              </a:rPr>
              <a:pPr algn="r" rtl="0"/>
              <a:t>‹N°›</a:t>
            </a:fld>
            <a:endParaRPr lang="fr-FR" sz="8000" b="0" i="0" strike="noStrike" spc="0" noProof="0">
              <a:solidFill>
                <a:schemeClr val="accent1"/>
              </a:solidFill>
              <a:latin typeface="+mn-lt"/>
              <a:ea typeface="Roboto Condensed Light" panose="02000000000000000000" pitchFamily="2" charset="0"/>
              <a:cs typeface="Segoe UI Light" panose="020B0502040204020203" pitchFamily="34" charset="0"/>
            </a:endParaRPr>
          </a:p>
        </p:txBody>
      </p:sp>
      <p:sp>
        <p:nvSpPr>
          <p:cNvPr id="9" name="Zone de texte 8"/>
          <p:cNvSpPr txBox="1"/>
          <p:nvPr userDrawn="1"/>
        </p:nvSpPr>
        <p:spPr>
          <a:xfrm>
            <a:off x="68580" y="6528300"/>
            <a:ext cx="1684329" cy="230832"/>
          </a:xfrm>
          <a:prstGeom prst="rect">
            <a:avLst/>
          </a:prstGeom>
          <a:noFill/>
        </p:spPr>
        <p:txBody>
          <a:bodyPr wrap="square" rtlCol="0">
            <a:spAutoFit/>
          </a:bodyPr>
          <a:lstStyle/>
          <a:p>
            <a:pPr algn="l" rtl="0"/>
            <a:r>
              <a:rPr lang="fr-FR" sz="1200" b="1" noProof="0">
                <a:solidFill>
                  <a:schemeClr val="accent1"/>
                </a:solidFill>
                <a:latin typeface="+mn-lt"/>
              </a:rPr>
              <a:t>Votre café</a:t>
            </a:r>
          </a:p>
        </p:txBody>
      </p:sp>
    </p:spTree>
    <p:extLst>
      <p:ext uri="{BB962C8B-B14F-4D97-AF65-F5344CB8AC3E}">
        <p14:creationId xmlns:p14="http://schemas.microsoft.com/office/powerpoint/2010/main" val="3008118459"/>
      </p:ext>
    </p:extLst>
  </p:cSld>
  <p:clrMap bg1="lt1" tx1="dk1" bg2="lt2" tx2="dk2" accent1="accent1" accent2="accent2" accent3="accent3" accent4="accent4" accent5="accent5" accent6="accent6" hlink="hlink" folHlink="folHlink"/>
  <p:sldLayoutIdLst>
    <p:sldLayoutId id="2147483651" r:id="rId1"/>
    <p:sldLayoutId id="2147483662" r:id="rId2"/>
    <p:sldLayoutId id="2147483781" r:id="rId3"/>
    <p:sldLayoutId id="2147483692" r:id="rId4"/>
  </p:sldLayoutIdLst>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7.jpeg"/><Relationship Id="rId21" Type="http://schemas.openxmlformats.org/officeDocument/2006/relationships/image" Target="../media/image2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0.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6.jpeg"/><Relationship Id="rId9" Type="http://schemas.openxmlformats.org/officeDocument/2006/relationships/image" Target="../media/image12.png"/><Relationship Id="rId1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47.jpeg"/><Relationship Id="rId21" Type="http://schemas.openxmlformats.org/officeDocument/2006/relationships/image" Target="../media/image21.jpeg"/><Relationship Id="rId7" Type="http://schemas.openxmlformats.org/officeDocument/2006/relationships/image" Target="../media/image6.jpe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11.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1.png"/><Relationship Id="rId24" Type="http://schemas.openxmlformats.org/officeDocument/2006/relationships/image" Target="../media/image26.png"/><Relationship Id="rId5" Type="http://schemas.openxmlformats.org/officeDocument/2006/relationships/image" Target="../media/image49.jpe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8.jpe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50.png"/><Relationship Id="rId21" Type="http://schemas.openxmlformats.org/officeDocument/2006/relationships/image" Target="../media/image20.png"/><Relationship Id="rId7" Type="http://schemas.openxmlformats.org/officeDocument/2006/relationships/image" Target="../media/image53.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image" Target="../media/image14.pn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9.png"/><Relationship Id="rId24" Type="http://schemas.openxmlformats.org/officeDocument/2006/relationships/image" Target="../media/image23.png"/><Relationship Id="rId5" Type="http://schemas.openxmlformats.org/officeDocument/2006/relationships/image" Target="../media/image52.jpeg"/><Relationship Id="rId15" Type="http://schemas.openxmlformats.org/officeDocument/2006/relationships/image" Target="../media/image13.jpeg"/><Relationship Id="rId23" Type="http://schemas.openxmlformats.org/officeDocument/2006/relationships/image" Target="../media/image22.png"/><Relationship Id="rId10" Type="http://schemas.openxmlformats.org/officeDocument/2006/relationships/image" Target="../media/image8.jpeg"/><Relationship Id="rId19" Type="http://schemas.openxmlformats.org/officeDocument/2006/relationships/image" Target="../media/image18.jpeg"/><Relationship Id="rId4" Type="http://schemas.openxmlformats.org/officeDocument/2006/relationships/image" Target="../media/image51.png"/><Relationship Id="rId9" Type="http://schemas.openxmlformats.org/officeDocument/2006/relationships/image" Target="../media/image6.jpeg"/><Relationship Id="rId14" Type="http://schemas.openxmlformats.org/officeDocument/2006/relationships/image" Target="../media/image12.png"/><Relationship Id="rId22"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jpeg"/><Relationship Id="rId3" Type="http://schemas.openxmlformats.org/officeDocument/2006/relationships/image" Target="../media/image17.jpeg"/><Relationship Id="rId21"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notesSlide" Target="../notesSlides/notesSlide13.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6.jpeg"/><Relationship Id="rId15" Type="http://schemas.openxmlformats.org/officeDocument/2006/relationships/image" Target="../media/image18.jpe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jpeg"/><Relationship Id="rId3" Type="http://schemas.openxmlformats.org/officeDocument/2006/relationships/image" Target="../media/image17.jpeg"/><Relationship Id="rId21"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notesSlide" Target="../notesSlides/notesSlide14.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6.jpeg"/><Relationship Id="rId15" Type="http://schemas.openxmlformats.org/officeDocument/2006/relationships/image" Target="../media/image18.jpe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55.jpeg"/><Relationship Id="rId21" Type="http://schemas.openxmlformats.org/officeDocument/2006/relationships/image" Target="../media/image21.jpeg"/><Relationship Id="rId7" Type="http://schemas.openxmlformats.org/officeDocument/2006/relationships/image" Target="../media/image6.jpe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15.xml"/><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1.png"/><Relationship Id="rId24" Type="http://schemas.openxmlformats.org/officeDocument/2006/relationships/image" Target="../media/image26.png"/><Relationship Id="rId5" Type="http://schemas.openxmlformats.org/officeDocument/2006/relationships/image" Target="../media/image57.jpe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56.jpe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8.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17.xml"/><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6.jpeg"/><Relationship Id="rId15" Type="http://schemas.openxmlformats.org/officeDocument/2006/relationships/image" Target="../media/image17.jpe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image" Target="../media/image59.jpe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18.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media/image16.jpeg"/><Relationship Id="rId23" Type="http://schemas.openxmlformats.org/officeDocument/2006/relationships/image" Target="../media/image2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60.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jpeg"/><Relationship Id="rId21" Type="http://schemas.openxmlformats.org/officeDocument/2006/relationships/image" Target="../media/image24.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jpe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27.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4.xml"/><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6.jpeg"/><Relationship Id="rId15" Type="http://schemas.openxmlformats.org/officeDocument/2006/relationships/image" Target="../media/image17.jpe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7.jpe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image" Target="../media/image31.pn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6.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media/image16.jpeg"/><Relationship Id="rId23" Type="http://schemas.openxmlformats.org/officeDocument/2006/relationships/image" Target="../media/image2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chart" Target="../charts/chart1.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chart" Target="../charts/chart7.xml"/><Relationship Id="rId5" Type="http://schemas.openxmlformats.org/officeDocument/2006/relationships/chart" Target="../charts/chart4.xml"/><Relationship Id="rId10" Type="http://schemas.openxmlformats.org/officeDocument/2006/relationships/image" Target="../media/image34.jpeg"/><Relationship Id="rId4" Type="http://schemas.openxmlformats.org/officeDocument/2006/relationships/chart" Target="../charts/chart3.xml"/><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image" Target="../media/image37.jpeg"/><Relationship Id="rId5" Type="http://schemas.openxmlformats.org/officeDocument/2006/relationships/chart" Target="../charts/chart10.xml"/><Relationship Id="rId10" Type="http://schemas.openxmlformats.org/officeDocument/2006/relationships/image" Target="../media/image36.jpeg"/><Relationship Id="rId4" Type="http://schemas.openxmlformats.org/officeDocument/2006/relationships/chart" Target="../charts/chart9.xml"/><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2" y="0"/>
            <a:ext cx="1219200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 name="Espace réservé d’image 1" descr="Illustration et icônes d’un café"/>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11" name="Titre 10" hidden="1">
            <a:extLst>
              <a:ext uri="{FF2B5EF4-FFF2-40B4-BE49-F238E27FC236}">
                <a16:creationId xmlns:a16="http://schemas.microsoft.com/office/drawing/2014/main" id="{B825F879-7327-49C3-8A45-B7A226CC37F4}"/>
              </a:ext>
            </a:extLst>
          </p:cNvPr>
          <p:cNvSpPr>
            <a:spLocks noGrp="1"/>
          </p:cNvSpPr>
          <p:nvPr>
            <p:ph type="title"/>
          </p:nvPr>
        </p:nvSpPr>
        <p:spPr/>
        <p:txBody>
          <a:bodyPr rtlCol="0"/>
          <a:lstStyle/>
          <a:p>
            <a:pPr rtl="0"/>
            <a:r>
              <a:rPr lang="fr-FR"/>
              <a:t>Diapositive 1</a:t>
            </a:r>
          </a:p>
        </p:txBody>
      </p:sp>
      <p:sp>
        <p:nvSpPr>
          <p:cNvPr id="6" name="Rectangle 5">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2" name="Zone de texte 21"/>
          <p:cNvSpPr txBox="1"/>
          <p:nvPr/>
        </p:nvSpPr>
        <p:spPr>
          <a:xfrm>
            <a:off x="2844877" y="5294964"/>
            <a:ext cx="6084743" cy="461665"/>
          </a:xfrm>
          <a:prstGeom prst="rect">
            <a:avLst/>
          </a:prstGeom>
          <a:noFill/>
        </p:spPr>
        <p:txBody>
          <a:bodyPr wrap="square" rtlCol="0">
            <a:spAutoFit/>
          </a:bodyPr>
          <a:lstStyle/>
          <a:p>
            <a:pPr algn="ctr" rtl="0"/>
            <a:r>
              <a:rPr lang="fr-FR" sz="3200" b="1">
                <a:solidFill>
                  <a:schemeClr val="bg1"/>
                </a:solidFill>
                <a:latin typeface="Arial Black" panose="020B0A04020102020204" pitchFamily="34" charset="0"/>
                <a:ea typeface="Lato Black" panose="020F0502020204030203" pitchFamily="34" charset="0"/>
                <a:cs typeface="Lato Black" panose="020F0502020204030203" pitchFamily="34" charset="0"/>
              </a:rPr>
              <a:t>Aquatique Club Amboisien</a:t>
            </a:r>
          </a:p>
        </p:txBody>
      </p:sp>
      <p:sp>
        <p:nvSpPr>
          <p:cNvPr id="23" name="Zone de texte 22"/>
          <p:cNvSpPr txBox="1"/>
          <p:nvPr/>
        </p:nvSpPr>
        <p:spPr>
          <a:xfrm>
            <a:off x="2301872" y="5831828"/>
            <a:ext cx="7151574" cy="300082"/>
          </a:xfrm>
          <a:prstGeom prst="rect">
            <a:avLst/>
          </a:prstGeom>
          <a:noFill/>
        </p:spPr>
        <p:txBody>
          <a:bodyPr wrap="square" rtlCol="0">
            <a:spAutoFit/>
          </a:bodyPr>
          <a:lstStyle/>
          <a:p>
            <a:pPr algn="ctr"/>
            <a:r>
              <a:rPr lang="fr-FR">
                <a:solidFill>
                  <a:schemeClr val="bg1"/>
                </a:solidFill>
              </a:rPr>
              <a:t>Club de Natation affilié aux Fédérations Françaises de Natation &amp; Triathlon</a:t>
            </a:r>
          </a:p>
        </p:txBody>
      </p:sp>
      <p:pic>
        <p:nvPicPr>
          <p:cNvPr id="1028" name="Picture 4" descr="Bandeau">
            <a:extLst>
              <a:ext uri="{FF2B5EF4-FFF2-40B4-BE49-F238E27FC236}">
                <a16:creationId xmlns:a16="http://schemas.microsoft.com/office/drawing/2014/main" id="{EE01C632-FF91-FE99-C4EE-E6C865DA2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650"/>
            <a:ext cx="12194962" cy="45832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ekolgie.me: Chrome: un bouton favoris à Facebook avec Facebook Favorite">
            <a:extLst>
              <a:ext uri="{FF2B5EF4-FFF2-40B4-BE49-F238E27FC236}">
                <a16:creationId xmlns:a16="http://schemas.microsoft.com/office/drawing/2014/main" id="{8022B30E-DEE6-CCD2-F992-C3B543CA3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111" y="6359151"/>
            <a:ext cx="417733" cy="3730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nstagram Logo Icône - Image gratuite sur Pixabay">
            <a:extLst>
              <a:ext uri="{FF2B5EF4-FFF2-40B4-BE49-F238E27FC236}">
                <a16:creationId xmlns:a16="http://schemas.microsoft.com/office/drawing/2014/main" id="{92F9B5BF-1199-A751-C757-1B21D6115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240" y="6248472"/>
            <a:ext cx="594441" cy="59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233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3" name="Zone de texte 1133">
            <a:extLst>
              <a:ext uri="{FF2B5EF4-FFF2-40B4-BE49-F238E27FC236}">
                <a16:creationId xmlns:a16="http://schemas.microsoft.com/office/drawing/2014/main" id="{A34A19B6-E385-3401-360A-E370C41199B6}"/>
              </a:ext>
            </a:extLst>
          </p:cNvPr>
          <p:cNvSpPr txBox="1">
            <a:spLocks noGrp="1" noRot="1" noMove="1" noResize="1" noEditPoints="1" noAdjustHandles="1" noChangeArrowheads="1" noChangeShapeType="1"/>
          </p:cNvSpPr>
          <p:nvPr/>
        </p:nvSpPr>
        <p:spPr>
          <a:xfrm>
            <a:off x="381000" y="243235"/>
            <a:ext cx="8595852"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Nos valeurs</a:t>
            </a:r>
          </a:p>
        </p:txBody>
      </p:sp>
      <p:sp>
        <p:nvSpPr>
          <p:cNvPr id="49" name="ZoneTexte 48">
            <a:extLst>
              <a:ext uri="{FF2B5EF4-FFF2-40B4-BE49-F238E27FC236}">
                <a16:creationId xmlns:a16="http://schemas.microsoft.com/office/drawing/2014/main" id="{4EAF8A24-E2A3-B6F6-803C-9B5787A8393D}"/>
              </a:ext>
            </a:extLst>
          </p:cNvPr>
          <p:cNvSpPr txBox="1"/>
          <p:nvPr/>
        </p:nvSpPr>
        <p:spPr>
          <a:xfrm>
            <a:off x="342900" y="899700"/>
            <a:ext cx="11792758" cy="3947234"/>
          </a:xfrm>
          <a:prstGeom prst="rect">
            <a:avLst/>
          </a:prstGeom>
          <a:noFill/>
        </p:spPr>
        <p:txBody>
          <a:bodyPr wrap="square" lIns="91440" tIns="45720" rIns="91440" bIns="45720" anchor="t">
            <a:spAutoFit/>
          </a:bodyPr>
          <a:lstStyle/>
          <a:p>
            <a:pPr algn="just"/>
            <a:r>
              <a:rPr lang="fr-FR" sz="1200" b="1" dirty="0">
                <a:solidFill>
                  <a:srgbClr val="2B2A29"/>
                </a:solidFill>
                <a:latin typeface="Arial"/>
                <a:ea typeface="Lato"/>
                <a:cs typeface="Arial"/>
              </a:rPr>
              <a:t>La natation semble être un sport individuel par la performance mais </a:t>
            </a:r>
            <a:r>
              <a:rPr lang="fr-FR" sz="1400" b="1" dirty="0">
                <a:solidFill>
                  <a:srgbClr val="D83B01"/>
                </a:solidFill>
                <a:latin typeface="Arial"/>
                <a:ea typeface="Lato"/>
                <a:cs typeface="Arial"/>
              </a:rPr>
              <a:t>l’état d’esprit est celui d’une vraie équipe</a:t>
            </a:r>
            <a:r>
              <a:rPr lang="fr-FR" sz="1200" b="1" dirty="0">
                <a:solidFill>
                  <a:srgbClr val="2B2A29"/>
                </a:solidFill>
                <a:latin typeface="Arial"/>
                <a:ea typeface="Lato"/>
                <a:cs typeface="Arial"/>
              </a:rPr>
              <a:t>. L’encouragement, l’entraide et le soutien autour des bassins permettent aux nageurs de déplacer des montagnes. </a:t>
            </a:r>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400" b="1" dirty="0">
                <a:solidFill>
                  <a:schemeClr val="accent1"/>
                </a:solidFill>
                <a:latin typeface="Arial"/>
                <a:ea typeface="Lato"/>
                <a:cs typeface="Arial"/>
              </a:rPr>
              <a:t>Toutes</a:t>
            </a:r>
            <a:r>
              <a:rPr lang="fr-FR" sz="1400" b="1" dirty="0">
                <a:solidFill>
                  <a:srgbClr val="2B2A29"/>
                </a:solidFill>
                <a:latin typeface="Arial"/>
                <a:ea typeface="Lato"/>
                <a:cs typeface="Arial"/>
              </a:rPr>
              <a:t> </a:t>
            </a:r>
            <a:r>
              <a:rPr lang="fr-FR" sz="1400" b="1" dirty="0">
                <a:solidFill>
                  <a:schemeClr val="accent1"/>
                </a:solidFill>
                <a:latin typeface="Arial"/>
                <a:ea typeface="Lato"/>
                <a:cs typeface="Arial"/>
              </a:rPr>
              <a:t>les</a:t>
            </a:r>
            <a:r>
              <a:rPr lang="fr-FR" sz="1400" b="1" dirty="0">
                <a:solidFill>
                  <a:srgbClr val="2B2A29"/>
                </a:solidFill>
                <a:latin typeface="Arial"/>
                <a:ea typeface="Lato"/>
                <a:cs typeface="Arial"/>
              </a:rPr>
              <a:t> </a:t>
            </a:r>
            <a:r>
              <a:rPr lang="fr-FR" sz="1400" b="1" dirty="0">
                <a:solidFill>
                  <a:schemeClr val="accent1"/>
                </a:solidFill>
                <a:latin typeface="Arial"/>
                <a:ea typeface="Lato"/>
                <a:cs typeface="Arial"/>
              </a:rPr>
              <a:t>générations </a:t>
            </a:r>
            <a:r>
              <a:rPr lang="fr-FR" sz="1200" b="1" dirty="0">
                <a:solidFill>
                  <a:srgbClr val="2B2A29"/>
                </a:solidFill>
                <a:latin typeface="Arial"/>
                <a:ea typeface="Lato"/>
                <a:cs typeface="Arial"/>
              </a:rPr>
              <a:t>s’impliquent pour faire évoluer et transmettre le plaisir de la nage.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400" b="1" dirty="0">
                <a:solidFill>
                  <a:srgbClr val="D83B01"/>
                </a:solidFill>
                <a:latin typeface="Arial"/>
                <a:ea typeface="Lato"/>
                <a:cs typeface="Arial"/>
              </a:rPr>
              <a:t>L’assiduité</a:t>
            </a:r>
            <a:r>
              <a:rPr lang="fr-FR" sz="1200" b="1" dirty="0">
                <a:solidFill>
                  <a:srgbClr val="2B2A29"/>
                </a:solidFill>
                <a:latin typeface="Arial"/>
                <a:ea typeface="Lato"/>
                <a:cs typeface="Arial"/>
              </a:rPr>
              <a:t> et la </a:t>
            </a:r>
            <a:r>
              <a:rPr lang="fr-FR" sz="1400" b="1" dirty="0">
                <a:solidFill>
                  <a:srgbClr val="D83B01"/>
                </a:solidFill>
                <a:latin typeface="Arial"/>
                <a:ea typeface="Lato"/>
                <a:cs typeface="Arial"/>
              </a:rPr>
              <a:t>persévérance</a:t>
            </a:r>
            <a:r>
              <a:rPr lang="fr-FR" sz="1200" b="1" dirty="0">
                <a:solidFill>
                  <a:srgbClr val="2B2A29"/>
                </a:solidFill>
                <a:latin typeface="Arial"/>
                <a:ea typeface="Lato"/>
                <a:cs typeface="Arial"/>
              </a:rPr>
              <a:t> sont les fondements d’un sport qui nécessite des heures et des heures d’entrainement afin d’acquérir la technique de nos 4 nages, pour quelques minutes voir secondes de performances, ce sont des heures d’entraînement.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400" b="1" dirty="0">
                <a:solidFill>
                  <a:srgbClr val="D83B01"/>
                </a:solidFill>
                <a:latin typeface="Arial"/>
                <a:ea typeface="Lato"/>
                <a:cs typeface="Arial"/>
              </a:rPr>
              <a:t>Votre</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soutien</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nous</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est</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primordial</a:t>
            </a:r>
            <a:r>
              <a:rPr lang="fr-FR" sz="1400" b="1" dirty="0">
                <a:solidFill>
                  <a:srgbClr val="2B2A29"/>
                </a:solidFill>
                <a:latin typeface="Arial"/>
                <a:ea typeface="Lato"/>
                <a:cs typeface="Arial"/>
              </a:rPr>
              <a:t> </a:t>
            </a:r>
            <a:r>
              <a:rPr lang="fr-FR" sz="1200" b="1" dirty="0">
                <a:solidFill>
                  <a:srgbClr val="2B2A29"/>
                </a:solidFill>
                <a:latin typeface="Arial"/>
                <a:ea typeface="Lato"/>
                <a:cs typeface="Arial"/>
              </a:rPr>
              <a:t>pour accompagner nos nageurs afin qu’ils représentent au mieux notre club, notre ville et notre communauté de communes aux bords des bassins départementaux, régionaux, inter régionaux, nationaux et plus quand cela est possible.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L’objectif est de :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	Financer les inscriptions aux compétitions afin de présenter plus de nageurs</a:t>
            </a: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	Financer une part des déplacements et hôtels de nos meilleurs nageurs dont les compétitions peuvent durer sur 2 jours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	Multiplier les stages de perfectionnement avec la location de lignes d’eau de 50 m.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	Investir sur du matériel permettant à nos maîtres nageurs de travailler avec l’ensemble des groupes (loisir, compétition et nager forme santé)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	La volonté du club serait aussi de développer de nouvelles sections sportives (natation synchronisée, triathlon, water-polo) .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r>
              <a:rPr lang="fr-FR" sz="1200" b="1" dirty="0">
                <a:solidFill>
                  <a:srgbClr val="2B2A29"/>
                </a:solidFill>
                <a:latin typeface="Arial"/>
                <a:ea typeface="Lato"/>
                <a:cs typeface="Arial"/>
              </a:rPr>
              <a:t>Notre engagement est aussi celui d’un club investit sur des grandes thématiques d’utilité public avec la mis en place de stage « j’apprends à nager » gratuit </a:t>
            </a:r>
            <a:r>
              <a:rPr lang="fr-FR" sz="1400" b="1" dirty="0">
                <a:solidFill>
                  <a:srgbClr val="2B2A29"/>
                </a:solidFill>
                <a:latin typeface="Arial"/>
                <a:ea typeface="Lato"/>
                <a:cs typeface="Arial"/>
              </a:rPr>
              <a:t>pour les familles défavorisées</a:t>
            </a:r>
            <a:r>
              <a:rPr lang="fr-FR" sz="1200" b="1" dirty="0">
                <a:solidFill>
                  <a:srgbClr val="2B2A29"/>
                </a:solidFill>
                <a:latin typeface="Arial"/>
                <a:ea typeface="Lato"/>
                <a:cs typeface="Arial"/>
              </a:rPr>
              <a:t>. L’ACA natation est aussi le premier club de la région </a:t>
            </a:r>
            <a:r>
              <a:rPr lang="fr-FR" sz="1400" b="1" dirty="0">
                <a:solidFill>
                  <a:srgbClr val="2B2A29"/>
                </a:solidFill>
                <a:latin typeface="Arial"/>
                <a:ea typeface="Lato"/>
                <a:cs typeface="Arial"/>
              </a:rPr>
              <a:t>certifié « club ami de </a:t>
            </a:r>
            <a:r>
              <a:rPr lang="fr-FR" sz="1400" b="1" dirty="0">
                <a:solidFill>
                  <a:srgbClr val="D83B01"/>
                </a:solidFill>
                <a:latin typeface="Arial"/>
                <a:ea typeface="Lato"/>
                <a:cs typeface="Arial"/>
              </a:rPr>
              <a:t>l’UNICEF</a:t>
            </a:r>
            <a:r>
              <a:rPr lang="fr-FR" sz="1400" b="1" dirty="0">
                <a:solidFill>
                  <a:srgbClr val="2B2A29"/>
                </a:solidFill>
                <a:latin typeface="Arial"/>
                <a:ea typeface="Lato"/>
                <a:cs typeface="Arial"/>
              </a:rPr>
              <a:t> » </a:t>
            </a:r>
            <a:r>
              <a:rPr lang="fr-FR" sz="1200" b="1" dirty="0">
                <a:solidFill>
                  <a:srgbClr val="2B2A29"/>
                </a:solidFill>
                <a:latin typeface="Arial"/>
                <a:ea typeface="Lato"/>
                <a:cs typeface="Arial"/>
              </a:rPr>
              <a:t>et</a:t>
            </a:r>
            <a:r>
              <a:rPr lang="fr-FR" sz="1400" b="1" dirty="0">
                <a:solidFill>
                  <a:srgbClr val="2B2A29"/>
                </a:solidFill>
                <a:latin typeface="Arial"/>
                <a:ea typeface="Lato"/>
                <a:cs typeface="Arial"/>
              </a:rPr>
              <a:t> partenaire « </a:t>
            </a:r>
            <a:r>
              <a:rPr lang="fr-FR" sz="1400" b="1" dirty="0">
                <a:solidFill>
                  <a:srgbClr val="D83B01"/>
                </a:solidFill>
                <a:latin typeface="Arial"/>
                <a:ea typeface="Lato"/>
                <a:cs typeface="Arial"/>
              </a:rPr>
              <a:t>Colosse</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aux</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pieds</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d’argiles</a:t>
            </a:r>
            <a:r>
              <a:rPr lang="fr-FR" sz="1400" b="1" dirty="0">
                <a:solidFill>
                  <a:srgbClr val="2B2A29"/>
                </a:solidFill>
                <a:latin typeface="Arial"/>
                <a:ea typeface="Lato"/>
                <a:cs typeface="Arial"/>
              </a:rPr>
              <a:t> ».</a:t>
            </a:r>
          </a:p>
        </p:txBody>
      </p:sp>
      <p:grpSp>
        <p:nvGrpSpPr>
          <p:cNvPr id="2" name="Groupe 1">
            <a:extLst>
              <a:ext uri="{FF2B5EF4-FFF2-40B4-BE49-F238E27FC236}">
                <a16:creationId xmlns:a16="http://schemas.microsoft.com/office/drawing/2014/main" id="{EF8A2B0B-C2AB-9BAB-673C-6A90EE595505}"/>
              </a:ext>
              <a:ext uri="{C183D7F6-B498-43B3-948B-1728B52AA6E4}">
                <adec:decorative xmlns:adec="http://schemas.microsoft.com/office/drawing/2017/decorative" val="1"/>
              </a:ext>
            </a:extLst>
          </p:cNvPr>
          <p:cNvGrpSpPr/>
          <p:nvPr/>
        </p:nvGrpSpPr>
        <p:grpSpPr>
          <a:xfrm>
            <a:off x="968692" y="3572739"/>
            <a:ext cx="259660" cy="259660"/>
            <a:chOff x="2288721" y="2772229"/>
            <a:chExt cx="2471965" cy="2471965"/>
          </a:xfrm>
        </p:grpSpPr>
        <p:sp>
          <p:nvSpPr>
            <p:cNvPr id="10" name="Ovale 14">
              <a:extLst>
                <a:ext uri="{FF2B5EF4-FFF2-40B4-BE49-F238E27FC236}">
                  <a16:creationId xmlns:a16="http://schemas.microsoft.com/office/drawing/2014/main" id="{3F79ABAF-5F25-FB7B-06A7-3FC2A746F5A7}"/>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12" name="Forme libre 29">
              <a:extLst>
                <a:ext uri="{FF2B5EF4-FFF2-40B4-BE49-F238E27FC236}">
                  <a16:creationId xmlns:a16="http://schemas.microsoft.com/office/drawing/2014/main" id="{2579CC6F-413E-C062-0F2C-E80CF245DFEC}"/>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13" name="Groupe 12">
            <a:extLst>
              <a:ext uri="{FF2B5EF4-FFF2-40B4-BE49-F238E27FC236}">
                <a16:creationId xmlns:a16="http://schemas.microsoft.com/office/drawing/2014/main" id="{B840AD1D-DD72-B699-E1B6-6A25D5BDE513}"/>
              </a:ext>
              <a:ext uri="{C183D7F6-B498-43B3-948B-1728B52AA6E4}">
                <adec:decorative xmlns:adec="http://schemas.microsoft.com/office/drawing/2017/decorative" val="1"/>
              </a:ext>
            </a:extLst>
          </p:cNvPr>
          <p:cNvGrpSpPr/>
          <p:nvPr/>
        </p:nvGrpSpPr>
        <p:grpSpPr>
          <a:xfrm>
            <a:off x="968692" y="3974623"/>
            <a:ext cx="259660" cy="259660"/>
            <a:chOff x="2288721" y="2772229"/>
            <a:chExt cx="2471965" cy="2471965"/>
          </a:xfrm>
        </p:grpSpPr>
        <p:sp>
          <p:nvSpPr>
            <p:cNvPr id="14" name="Ovale 21">
              <a:extLst>
                <a:ext uri="{FF2B5EF4-FFF2-40B4-BE49-F238E27FC236}">
                  <a16:creationId xmlns:a16="http://schemas.microsoft.com/office/drawing/2014/main" id="{481BB387-AC59-8871-F80F-AADF5DAD87F9}"/>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2" name="Forme libre 29">
              <a:extLst>
                <a:ext uri="{FF2B5EF4-FFF2-40B4-BE49-F238E27FC236}">
                  <a16:creationId xmlns:a16="http://schemas.microsoft.com/office/drawing/2014/main" id="{F7F75730-EE5B-26D7-5003-DFD3E5A22C63}"/>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3" name="Groupe 22">
            <a:extLst>
              <a:ext uri="{FF2B5EF4-FFF2-40B4-BE49-F238E27FC236}">
                <a16:creationId xmlns:a16="http://schemas.microsoft.com/office/drawing/2014/main" id="{027B5A60-F420-C97F-F6A6-4DED667CAE24}"/>
              </a:ext>
              <a:ext uri="{C183D7F6-B498-43B3-948B-1728B52AA6E4}">
                <adec:decorative xmlns:adec="http://schemas.microsoft.com/office/drawing/2017/decorative" val="1"/>
              </a:ext>
            </a:extLst>
          </p:cNvPr>
          <p:cNvGrpSpPr/>
          <p:nvPr/>
        </p:nvGrpSpPr>
        <p:grpSpPr>
          <a:xfrm>
            <a:off x="968692" y="4345301"/>
            <a:ext cx="259660" cy="259660"/>
            <a:chOff x="2288721" y="2772229"/>
            <a:chExt cx="2471965" cy="2471965"/>
          </a:xfrm>
        </p:grpSpPr>
        <p:sp>
          <p:nvSpPr>
            <p:cNvPr id="24" name="Ovale 30">
              <a:extLst>
                <a:ext uri="{FF2B5EF4-FFF2-40B4-BE49-F238E27FC236}">
                  <a16:creationId xmlns:a16="http://schemas.microsoft.com/office/drawing/2014/main" id="{302E4A3F-3E0C-9A97-2A66-9813441B6578}"/>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5" name="Forme libre 29">
              <a:extLst>
                <a:ext uri="{FF2B5EF4-FFF2-40B4-BE49-F238E27FC236}">
                  <a16:creationId xmlns:a16="http://schemas.microsoft.com/office/drawing/2014/main" id="{53B496B6-3DFF-092C-6085-80B7FCB55B4C}"/>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9" name="Groupe 28">
            <a:extLst>
              <a:ext uri="{FF2B5EF4-FFF2-40B4-BE49-F238E27FC236}">
                <a16:creationId xmlns:a16="http://schemas.microsoft.com/office/drawing/2014/main" id="{BC033706-5241-9DA3-9892-6A367AB6D18A}"/>
              </a:ext>
              <a:ext uri="{C183D7F6-B498-43B3-948B-1728B52AA6E4}">
                <adec:decorative xmlns:adec="http://schemas.microsoft.com/office/drawing/2017/decorative" val="1"/>
              </a:ext>
            </a:extLst>
          </p:cNvPr>
          <p:cNvGrpSpPr/>
          <p:nvPr/>
        </p:nvGrpSpPr>
        <p:grpSpPr>
          <a:xfrm>
            <a:off x="968692" y="4715979"/>
            <a:ext cx="259660" cy="259660"/>
            <a:chOff x="2288721" y="2772229"/>
            <a:chExt cx="2471965" cy="2471965"/>
          </a:xfrm>
        </p:grpSpPr>
        <p:sp>
          <p:nvSpPr>
            <p:cNvPr id="30" name="Ovale 30">
              <a:extLst>
                <a:ext uri="{FF2B5EF4-FFF2-40B4-BE49-F238E27FC236}">
                  <a16:creationId xmlns:a16="http://schemas.microsoft.com/office/drawing/2014/main" id="{67C13717-F908-ADB0-68CA-E54041E50F5E}"/>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1" name="Forme libre 29">
              <a:extLst>
                <a:ext uri="{FF2B5EF4-FFF2-40B4-BE49-F238E27FC236}">
                  <a16:creationId xmlns:a16="http://schemas.microsoft.com/office/drawing/2014/main" id="{51DC09D2-1EC5-F0A2-470D-000AE277CDCB}"/>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32" name="Groupe 31">
            <a:extLst>
              <a:ext uri="{FF2B5EF4-FFF2-40B4-BE49-F238E27FC236}">
                <a16:creationId xmlns:a16="http://schemas.microsoft.com/office/drawing/2014/main" id="{15751A88-BB3B-6CBB-DF93-F081D1BE6B9F}"/>
              </a:ext>
              <a:ext uri="{C183D7F6-B498-43B3-948B-1728B52AA6E4}">
                <adec:decorative xmlns:adec="http://schemas.microsoft.com/office/drawing/2017/decorative" val="1"/>
              </a:ext>
            </a:extLst>
          </p:cNvPr>
          <p:cNvGrpSpPr/>
          <p:nvPr/>
        </p:nvGrpSpPr>
        <p:grpSpPr>
          <a:xfrm>
            <a:off x="968692" y="5086657"/>
            <a:ext cx="259660" cy="259660"/>
            <a:chOff x="2288721" y="2772229"/>
            <a:chExt cx="2471965" cy="2471965"/>
          </a:xfrm>
        </p:grpSpPr>
        <p:sp>
          <p:nvSpPr>
            <p:cNvPr id="34" name="Ovale 30">
              <a:extLst>
                <a:ext uri="{FF2B5EF4-FFF2-40B4-BE49-F238E27FC236}">
                  <a16:creationId xmlns:a16="http://schemas.microsoft.com/office/drawing/2014/main" id="{AEB7456B-FFD6-576E-AA4E-3A8EA49F24C3}"/>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5" name="Forme libre 29">
              <a:extLst>
                <a:ext uri="{FF2B5EF4-FFF2-40B4-BE49-F238E27FC236}">
                  <a16:creationId xmlns:a16="http://schemas.microsoft.com/office/drawing/2014/main" id="{F121E657-5D3F-86E3-97FE-3FDA742D0CAF}"/>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pic>
        <p:nvPicPr>
          <p:cNvPr id="8" name="Picture 2">
            <a:extLst>
              <a:ext uri="{FF2B5EF4-FFF2-40B4-BE49-F238E27FC236}">
                <a16:creationId xmlns:a16="http://schemas.microsoft.com/office/drawing/2014/main" id="{C8E0CEE2-32D3-1441-577B-9BEDB3313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a:extLst>
              <a:ext uri="{FF2B5EF4-FFF2-40B4-BE49-F238E27FC236}">
                <a16:creationId xmlns:a16="http://schemas.microsoft.com/office/drawing/2014/main" id="{363AA423-062C-A6A3-75BF-4CB711BC1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ille d'Amboise - Loire Aventure">
            <a:extLst>
              <a:ext uri="{FF2B5EF4-FFF2-40B4-BE49-F238E27FC236}">
                <a16:creationId xmlns:a16="http://schemas.microsoft.com/office/drawing/2014/main" id="{65C5AE7E-F0B4-2FAA-F129-B0BFD813B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édération française de natation — Wikipédia">
            <a:extLst>
              <a:ext uri="{FF2B5EF4-FFF2-40B4-BE49-F238E27FC236}">
                <a16:creationId xmlns:a16="http://schemas.microsoft.com/office/drawing/2014/main" id="{8E9A0116-0F19-1D52-F285-5D01AD3DC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REDIT AGRICOLE AMBOISE, 7 sq Anciens Combattants AFN, 37400 Amboise -  Banque (adresse, horaires, avis)">
            <a:extLst>
              <a:ext uri="{FF2B5EF4-FFF2-40B4-BE49-F238E27FC236}">
                <a16:creationId xmlns:a16="http://schemas.microsoft.com/office/drawing/2014/main" id="{196DC7F2-E614-F1F3-FD89-C9A5089895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Un PLUi à revoir : lettre ouverte au président de la Communauté de Communes  du Val d'Amboise - SEPANT">
            <a:extLst>
              <a:ext uri="{FF2B5EF4-FFF2-40B4-BE49-F238E27FC236}">
                <a16:creationId xmlns:a16="http://schemas.microsoft.com/office/drawing/2014/main" id="{5A47B0E9-E80C-F3D9-F253-E03CEC6A54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Les partenaires - Aquatique Club Amboisien">
            <a:extLst>
              <a:ext uri="{FF2B5EF4-FFF2-40B4-BE49-F238E27FC236}">
                <a16:creationId xmlns:a16="http://schemas.microsoft.com/office/drawing/2014/main" id="{3DEB65C9-1FA1-7D8C-01E7-CC40756988F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ERNEUX CONSTRUCTION | LinkedIn">
            <a:extLst>
              <a:ext uri="{FF2B5EF4-FFF2-40B4-BE49-F238E27FC236}">
                <a16:creationId xmlns:a16="http://schemas.microsoft.com/office/drawing/2014/main" id="{1ADBC041-A7A2-5120-D06F-71E4EE51C41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Loire Renovation | Nazelles">
            <a:extLst>
              <a:ext uri="{FF2B5EF4-FFF2-40B4-BE49-F238E27FC236}">
                <a16:creationId xmlns:a16="http://schemas.microsoft.com/office/drawing/2014/main" id="{FA0D9509-7930-2ECD-48DF-06D7E2BC37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 49">
            <a:extLst>
              <a:ext uri="{FF2B5EF4-FFF2-40B4-BE49-F238E27FC236}">
                <a16:creationId xmlns:a16="http://schemas.microsoft.com/office/drawing/2014/main" id="{2801BF23-8BF4-72D9-173A-1949CA4487A6}"/>
              </a:ext>
            </a:extLst>
          </p:cNvPr>
          <p:cNvPicPr>
            <a:picLocks noChangeAspect="1"/>
          </p:cNvPicPr>
          <p:nvPr/>
        </p:nvPicPr>
        <p:blipFill rotWithShape="1">
          <a:blip r:embed="rId12"/>
          <a:srcRect b="61435"/>
          <a:stretch/>
        </p:blipFill>
        <p:spPr>
          <a:xfrm>
            <a:off x="8432098" y="6430356"/>
            <a:ext cx="839786" cy="317321"/>
          </a:xfrm>
          <a:prstGeom prst="rect">
            <a:avLst/>
          </a:prstGeom>
        </p:spPr>
      </p:pic>
      <p:pic>
        <p:nvPicPr>
          <p:cNvPr id="51" name="Picture 8" descr="Les partenaires - Aquatique Club Amboisien">
            <a:extLst>
              <a:ext uri="{FF2B5EF4-FFF2-40B4-BE49-F238E27FC236}">
                <a16:creationId xmlns:a16="http://schemas.microsoft.com/office/drawing/2014/main" id="{6BF9E98A-9ADE-E901-2AF1-54BB44D1898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14A06990-C3D9-7F51-7E19-B3808B83E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id="{500E6F3B-BE6E-A36F-D057-1EACB0F69FD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a:extLst>
              <a:ext uri="{FF2B5EF4-FFF2-40B4-BE49-F238E27FC236}">
                <a16:creationId xmlns:a16="http://schemas.microsoft.com/office/drawing/2014/main" id="{ABEE95D2-081A-F34D-ABDC-DFA9D1B1EA9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a:extLst>
              <a:ext uri="{FF2B5EF4-FFF2-40B4-BE49-F238E27FC236}">
                <a16:creationId xmlns:a16="http://schemas.microsoft.com/office/drawing/2014/main" id="{00164408-FB8A-478F-9B7B-DCD0552D89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a:extLst>
              <a:ext uri="{FF2B5EF4-FFF2-40B4-BE49-F238E27FC236}">
                <a16:creationId xmlns:a16="http://schemas.microsoft.com/office/drawing/2014/main" id="{29EE40FC-6953-5CDC-8B85-5E2517AB8B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a:extLst>
              <a:ext uri="{FF2B5EF4-FFF2-40B4-BE49-F238E27FC236}">
                <a16:creationId xmlns:a16="http://schemas.microsoft.com/office/drawing/2014/main" id="{43156BF6-77B6-00DA-B5BC-4C4F49A030A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a:extLst>
              <a:ext uri="{FF2B5EF4-FFF2-40B4-BE49-F238E27FC236}">
                <a16:creationId xmlns:a16="http://schemas.microsoft.com/office/drawing/2014/main" id="{A06522E4-6C50-E050-59AA-3863CE9E324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Fédération Française de Triathlon - Home | Facebook">
            <a:extLst>
              <a:ext uri="{FF2B5EF4-FFF2-40B4-BE49-F238E27FC236}">
                <a16:creationId xmlns:a16="http://schemas.microsoft.com/office/drawing/2014/main" id="{1935F544-3944-F7D0-7A7E-92AF853640A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94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pic>
        <p:nvPicPr>
          <p:cNvPr id="21" name="Picture 6">
            <a:extLst>
              <a:ext uri="{FF2B5EF4-FFF2-40B4-BE49-F238E27FC236}">
                <a16:creationId xmlns:a16="http://schemas.microsoft.com/office/drawing/2014/main" id="{1EF40854-37D9-089D-9CCC-20D1F63C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9967"/>
            <a:ext cx="3559478" cy="2669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9EE063D-DACD-6F56-0A3D-E4AF69204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523" y="1999968"/>
            <a:ext cx="3559477" cy="2669608"/>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44" descr="Une image contenant ciel, natation, sport&#10;&#10;Description générée automatiquement">
            <a:extLst>
              <a:ext uri="{FF2B5EF4-FFF2-40B4-BE49-F238E27FC236}">
                <a16:creationId xmlns:a16="http://schemas.microsoft.com/office/drawing/2014/main" id="{F8E56222-FC92-A1AA-61E4-12ACC3EFB409}"/>
              </a:ext>
            </a:extLst>
          </p:cNvPr>
          <p:cNvPicPr>
            <a:picLocks noChangeAspect="1"/>
          </p:cNvPicPr>
          <p:nvPr/>
        </p:nvPicPr>
        <p:blipFill>
          <a:blip r:embed="rId5"/>
          <a:stretch>
            <a:fillRect/>
          </a:stretch>
        </p:blipFill>
        <p:spPr>
          <a:xfrm>
            <a:off x="3721860" y="1999968"/>
            <a:ext cx="4748280" cy="2669608"/>
          </a:xfrm>
          <a:prstGeom prst="rect">
            <a:avLst/>
          </a:prstGeom>
        </p:spPr>
      </p:pic>
      <p:sp>
        <p:nvSpPr>
          <p:cNvPr id="2" name="Zone de texte 23">
            <a:extLst>
              <a:ext uri="{FF2B5EF4-FFF2-40B4-BE49-F238E27FC236}">
                <a16:creationId xmlns:a16="http://schemas.microsoft.com/office/drawing/2014/main" id="{74AE3493-E5F5-CD14-639A-0FDF5912F406}"/>
              </a:ext>
            </a:extLst>
          </p:cNvPr>
          <p:cNvSpPr txBox="1"/>
          <p:nvPr/>
        </p:nvSpPr>
        <p:spPr>
          <a:xfrm>
            <a:off x="381000" y="243235"/>
            <a:ext cx="11381904" cy="319318"/>
          </a:xfrm>
          <a:prstGeom prst="rect">
            <a:avLst/>
          </a:prstGeom>
          <a:noFill/>
        </p:spPr>
        <p:txBody>
          <a:bodyPr wrap="square" rtlCol="0">
            <a:spAutoFit/>
          </a:bodyPr>
          <a:lstStyle/>
          <a:p>
            <a:pPr>
              <a:lnSpc>
                <a:spcPct val="80000"/>
              </a:lnSpc>
            </a:pPr>
            <a:r>
              <a:rPr lang="fr-FR" sz="2400">
                <a:solidFill>
                  <a:schemeClr val="accent1"/>
                </a:solidFill>
                <a:latin typeface="Arial Black" panose="020B0A04020102020204" pitchFamily="34" charset="0"/>
                <a:ea typeface="Lato Black" panose="020F0502020204030203" pitchFamily="34" charset="0"/>
                <a:cs typeface="Lato Black" panose="020F0502020204030203" pitchFamily="34" charset="0"/>
              </a:rPr>
              <a:t>Portfolio</a:t>
            </a:r>
          </a:p>
        </p:txBody>
      </p:sp>
      <p:pic>
        <p:nvPicPr>
          <p:cNvPr id="22" name="Picture 2">
            <a:extLst>
              <a:ext uri="{FF2B5EF4-FFF2-40B4-BE49-F238E27FC236}">
                <a16:creationId xmlns:a16="http://schemas.microsoft.com/office/drawing/2014/main" id="{4E48B8D8-0AC3-5B87-066D-BA6A93E394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A977E58-E925-CDC2-8908-990A881DD8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lle d'Amboise - Loire Aventure">
            <a:extLst>
              <a:ext uri="{FF2B5EF4-FFF2-40B4-BE49-F238E27FC236}">
                <a16:creationId xmlns:a16="http://schemas.microsoft.com/office/drawing/2014/main" id="{D461B747-5702-3E5B-A45A-25DEE509EB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édération française de natation — Wikipédia">
            <a:extLst>
              <a:ext uri="{FF2B5EF4-FFF2-40B4-BE49-F238E27FC236}">
                <a16:creationId xmlns:a16="http://schemas.microsoft.com/office/drawing/2014/main" id="{CF7421E4-A028-8FA7-96E9-E74F5DC45C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REDIT AGRICOLE AMBOISE, 7 sq Anciens Combattants AFN, 37400 Amboise -  Banque (adresse, horaires, avis)">
            <a:extLst>
              <a:ext uri="{FF2B5EF4-FFF2-40B4-BE49-F238E27FC236}">
                <a16:creationId xmlns:a16="http://schemas.microsoft.com/office/drawing/2014/main" id="{DC73064F-C37A-5A6B-0652-737A7495A0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Un PLUi à revoir : lettre ouverte au président de la Communauté de Communes  du Val d'Amboise - SEPANT">
            <a:extLst>
              <a:ext uri="{FF2B5EF4-FFF2-40B4-BE49-F238E27FC236}">
                <a16:creationId xmlns:a16="http://schemas.microsoft.com/office/drawing/2014/main" id="{9A1E9837-5700-D63E-1F93-D6505CD2442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es partenaires - Aquatique Club Amboisien">
            <a:extLst>
              <a:ext uri="{FF2B5EF4-FFF2-40B4-BE49-F238E27FC236}">
                <a16:creationId xmlns:a16="http://schemas.microsoft.com/office/drawing/2014/main" id="{C0B80FE8-3AD5-97C1-8EFE-C993826B772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ERNEUX CONSTRUCTION | LinkedIn">
            <a:extLst>
              <a:ext uri="{FF2B5EF4-FFF2-40B4-BE49-F238E27FC236}">
                <a16:creationId xmlns:a16="http://schemas.microsoft.com/office/drawing/2014/main" id="{F3A620B4-6126-9AAA-29B2-D50BD76335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Loire Renovation | Nazelles">
            <a:extLst>
              <a:ext uri="{FF2B5EF4-FFF2-40B4-BE49-F238E27FC236}">
                <a16:creationId xmlns:a16="http://schemas.microsoft.com/office/drawing/2014/main" id="{F54C4D5A-2CB6-D6EA-1D20-BE75FCD649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a:extLst>
              <a:ext uri="{FF2B5EF4-FFF2-40B4-BE49-F238E27FC236}">
                <a16:creationId xmlns:a16="http://schemas.microsoft.com/office/drawing/2014/main" id="{387E7459-1187-1B01-D12E-68A4E5BD6E82}"/>
              </a:ext>
            </a:extLst>
          </p:cNvPr>
          <p:cNvPicPr>
            <a:picLocks noChangeAspect="1"/>
          </p:cNvPicPr>
          <p:nvPr/>
        </p:nvPicPr>
        <p:blipFill rotWithShape="1">
          <a:blip r:embed="rId15"/>
          <a:srcRect b="61435"/>
          <a:stretch/>
        </p:blipFill>
        <p:spPr>
          <a:xfrm>
            <a:off x="8432098" y="6430356"/>
            <a:ext cx="839786" cy="317321"/>
          </a:xfrm>
          <a:prstGeom prst="rect">
            <a:avLst/>
          </a:prstGeom>
        </p:spPr>
      </p:pic>
      <p:pic>
        <p:nvPicPr>
          <p:cNvPr id="36" name="Picture 8" descr="Les partenaires - Aquatique Club Amboisien">
            <a:extLst>
              <a:ext uri="{FF2B5EF4-FFF2-40B4-BE49-F238E27FC236}">
                <a16:creationId xmlns:a16="http://schemas.microsoft.com/office/drawing/2014/main" id="{74D6D4B0-5ACB-1171-5587-709906C91BE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id="{56B75DA7-497D-486B-6039-CF40DAE6566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a16="http://schemas.microsoft.com/office/drawing/2014/main" id="{4891F09F-B2B2-ABF6-D9CA-6E443B416E7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a:extLst>
              <a:ext uri="{FF2B5EF4-FFF2-40B4-BE49-F238E27FC236}">
                <a16:creationId xmlns:a16="http://schemas.microsoft.com/office/drawing/2014/main" id="{1E9988A8-C0A8-D533-771C-0DE3BC58A2D0}"/>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a:extLst>
              <a:ext uri="{FF2B5EF4-FFF2-40B4-BE49-F238E27FC236}">
                <a16:creationId xmlns:a16="http://schemas.microsoft.com/office/drawing/2014/main" id="{46AC8707-C07E-341D-0A6D-7E21069303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a:extLst>
              <a:ext uri="{FF2B5EF4-FFF2-40B4-BE49-F238E27FC236}">
                <a16:creationId xmlns:a16="http://schemas.microsoft.com/office/drawing/2014/main" id="{851EF642-50B7-ADCC-9307-BB8D36D4D73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2">
            <a:extLst>
              <a:ext uri="{FF2B5EF4-FFF2-40B4-BE49-F238E27FC236}">
                <a16:creationId xmlns:a16="http://schemas.microsoft.com/office/drawing/2014/main" id="{8851AFE8-C728-3CD4-2753-4079F672026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a:extLst>
              <a:ext uri="{FF2B5EF4-FFF2-40B4-BE49-F238E27FC236}">
                <a16:creationId xmlns:a16="http://schemas.microsoft.com/office/drawing/2014/main" id="{9F3B990A-78C7-BEDA-09E8-20C22864D77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édération Française de Triathlon - Home | Facebook">
            <a:extLst>
              <a:ext uri="{FF2B5EF4-FFF2-40B4-BE49-F238E27FC236}">
                <a16:creationId xmlns:a16="http://schemas.microsoft.com/office/drawing/2014/main" id="{C24AD6B8-1903-4E3D-8234-FAB7AB27CBB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129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 64">
            <a:extLst>
              <a:ext uri="{FF2B5EF4-FFF2-40B4-BE49-F238E27FC236}">
                <a16:creationId xmlns:a16="http://schemas.microsoft.com/office/drawing/2014/main" id="{6E0B7A8C-C638-E76E-AE6B-3C0AB0530159}"/>
              </a:ext>
            </a:extLst>
          </p:cNvPr>
          <p:cNvPicPr>
            <a:picLocks noChangeAspect="1"/>
          </p:cNvPicPr>
          <p:nvPr/>
        </p:nvPicPr>
        <p:blipFill>
          <a:blip r:embed="rId3"/>
          <a:stretch>
            <a:fillRect/>
          </a:stretch>
        </p:blipFill>
        <p:spPr>
          <a:xfrm>
            <a:off x="5882640" y="843990"/>
            <a:ext cx="1783603" cy="1937861"/>
          </a:xfrm>
          <a:prstGeom prst="rect">
            <a:avLst/>
          </a:prstGeom>
        </p:spPr>
      </p:pic>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49" name="ZoneTexte 48">
            <a:extLst>
              <a:ext uri="{FF2B5EF4-FFF2-40B4-BE49-F238E27FC236}">
                <a16:creationId xmlns:a16="http://schemas.microsoft.com/office/drawing/2014/main" id="{4EAF8A24-E2A3-B6F6-803C-9B5787A8393D}"/>
              </a:ext>
            </a:extLst>
          </p:cNvPr>
          <p:cNvSpPr txBox="1"/>
          <p:nvPr/>
        </p:nvSpPr>
        <p:spPr>
          <a:xfrm>
            <a:off x="595388" y="676006"/>
            <a:ext cx="3554223" cy="3400483"/>
          </a:xfrm>
          <a:prstGeom prst="rect">
            <a:avLst/>
          </a:prstGeom>
          <a:noFill/>
        </p:spPr>
        <p:txBody>
          <a:bodyPr wrap="square" lIns="91440" tIns="45720" rIns="91440" bIns="45720" anchor="t">
            <a:spAutoFit/>
          </a:bodyPr>
          <a:lstStyle/>
          <a:p>
            <a:pPr algn="just"/>
            <a:r>
              <a:rPr lang="fr-FR" sz="1150" b="1" dirty="0">
                <a:solidFill>
                  <a:srgbClr val="2B2A29"/>
                </a:solidFill>
                <a:latin typeface="Arial"/>
                <a:ea typeface="Lato"/>
                <a:cs typeface="Arial"/>
              </a:rPr>
              <a:t>Développer votre </a:t>
            </a:r>
            <a:r>
              <a:rPr lang="fr-FR" sz="1200" b="1" dirty="0">
                <a:solidFill>
                  <a:schemeClr val="accent1"/>
                </a:solidFill>
                <a:latin typeface="Arial"/>
                <a:ea typeface="Lato"/>
                <a:cs typeface="Arial"/>
              </a:rPr>
              <a:t>notoriété</a:t>
            </a:r>
            <a:r>
              <a:rPr lang="fr-FR" sz="1150" dirty="0">
                <a:solidFill>
                  <a:srgbClr val="2B2A29"/>
                </a:solidFill>
                <a:latin typeface="Arial"/>
                <a:ea typeface="Lato"/>
                <a:cs typeface="Arial"/>
              </a:rPr>
              <a:t> </a:t>
            </a:r>
            <a:r>
              <a:rPr lang="fr-FR" sz="1150" b="1" dirty="0">
                <a:solidFill>
                  <a:srgbClr val="2B2A29"/>
                </a:solidFill>
                <a:latin typeface="Arial"/>
                <a:ea typeface="Lato"/>
                <a:cs typeface="Arial"/>
              </a:rPr>
              <a:t>grâce à nos outils de communication (Site internet, réseaux socio, …) </a:t>
            </a:r>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2B2A29"/>
                </a:solidFill>
                <a:latin typeface="Arial"/>
                <a:ea typeface="Lato"/>
                <a:cs typeface="Arial"/>
              </a:rPr>
              <a:t>Via le sponsor tenue une </a:t>
            </a:r>
            <a:r>
              <a:rPr lang="fr-FR" sz="1200" b="1" dirty="0">
                <a:solidFill>
                  <a:schemeClr val="accent1"/>
                </a:solidFill>
                <a:latin typeface="Arial"/>
                <a:ea typeface="Lato"/>
                <a:cs typeface="Arial"/>
              </a:rPr>
              <a:t>visibilité</a:t>
            </a:r>
            <a:r>
              <a:rPr lang="fr-FR" sz="1150" dirty="0">
                <a:solidFill>
                  <a:srgbClr val="2B2A29"/>
                </a:solidFill>
                <a:latin typeface="Arial"/>
                <a:ea typeface="Lato"/>
                <a:cs typeface="Arial"/>
              </a:rPr>
              <a:t> </a:t>
            </a:r>
            <a:r>
              <a:rPr lang="fr-FR" sz="1150" b="1" dirty="0">
                <a:solidFill>
                  <a:srgbClr val="2B2A29"/>
                </a:solidFill>
                <a:latin typeface="Arial"/>
                <a:ea typeface="Lato"/>
                <a:cs typeface="Arial"/>
              </a:rPr>
              <a:t>sur toutes les photos podiums, ainsi que pendant les compétions.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2B2A29"/>
                </a:solidFill>
                <a:latin typeface="Arial"/>
                <a:ea typeface="Lato"/>
                <a:cs typeface="Arial"/>
              </a:rPr>
              <a:t>Prouver et démontrer votre </a:t>
            </a:r>
            <a:r>
              <a:rPr lang="fr-FR" sz="1150" b="1" dirty="0">
                <a:solidFill>
                  <a:srgbClr val="D83B01"/>
                </a:solidFill>
                <a:latin typeface="Arial"/>
                <a:ea typeface="Lato"/>
                <a:cs typeface="Arial"/>
              </a:rPr>
              <a:t>investissement</a:t>
            </a:r>
            <a:r>
              <a:rPr lang="fr-FR" sz="1150" b="1" dirty="0">
                <a:solidFill>
                  <a:srgbClr val="2B2A29"/>
                </a:solidFill>
                <a:latin typeface="Arial"/>
                <a:ea typeface="Lato"/>
                <a:cs typeface="Arial"/>
              </a:rPr>
              <a:t> dans la vie locale auprès des pouvoirs publics.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2B2A29"/>
                </a:solidFill>
                <a:latin typeface="Arial"/>
                <a:ea typeface="Lato"/>
                <a:cs typeface="Arial"/>
              </a:rPr>
              <a:t>Etendre votre </a:t>
            </a:r>
            <a:r>
              <a:rPr lang="fr-FR" sz="1150" b="1" dirty="0">
                <a:solidFill>
                  <a:srgbClr val="D83B01"/>
                </a:solidFill>
                <a:latin typeface="Arial"/>
                <a:ea typeface="Lato"/>
                <a:cs typeface="Arial"/>
              </a:rPr>
              <a:t>rayonnement</a:t>
            </a:r>
            <a:r>
              <a:rPr lang="fr-FR" sz="1150" b="1" dirty="0">
                <a:solidFill>
                  <a:srgbClr val="2B2A29"/>
                </a:solidFill>
                <a:latin typeface="Arial"/>
                <a:ea typeface="Lato"/>
                <a:cs typeface="Arial"/>
              </a:rPr>
              <a:t> grâce à nos nageurs.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D83B01"/>
                </a:solidFill>
                <a:latin typeface="Arial"/>
                <a:ea typeface="Lato"/>
                <a:cs typeface="Arial"/>
              </a:rPr>
              <a:t>Communiquer</a:t>
            </a:r>
            <a:r>
              <a:rPr lang="fr-FR" sz="1150" b="1" dirty="0">
                <a:solidFill>
                  <a:srgbClr val="2B2A29"/>
                </a:solidFill>
                <a:latin typeface="Arial"/>
                <a:ea typeface="Lato"/>
                <a:cs typeface="Arial"/>
              </a:rPr>
              <a:t> auprès de plus de 100 foyers du Val d’Amboise sur votre activité.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2B2A29"/>
                </a:solidFill>
                <a:latin typeface="Arial"/>
                <a:ea typeface="Lato"/>
                <a:cs typeface="Arial"/>
              </a:rPr>
              <a:t>Être mis en avant lors de nos différentes manifestations extra sportives (Vide grenier,…)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2B2A29"/>
                </a:solidFill>
                <a:latin typeface="Arial"/>
                <a:ea typeface="Lato"/>
                <a:cs typeface="Arial"/>
              </a:rPr>
              <a:t>Proposer une </a:t>
            </a:r>
            <a:r>
              <a:rPr lang="fr-FR" sz="1150" b="1" dirty="0">
                <a:solidFill>
                  <a:srgbClr val="D83B01"/>
                </a:solidFill>
                <a:latin typeface="Arial"/>
                <a:ea typeface="Lato"/>
                <a:cs typeface="Arial"/>
              </a:rPr>
              <a:t>opération</a:t>
            </a:r>
            <a:r>
              <a:rPr lang="fr-FR" sz="1150" b="1" dirty="0">
                <a:solidFill>
                  <a:srgbClr val="2B2A29"/>
                </a:solidFill>
                <a:latin typeface="Arial"/>
                <a:ea typeface="Lato"/>
                <a:cs typeface="Arial"/>
              </a:rPr>
              <a:t> </a:t>
            </a:r>
            <a:r>
              <a:rPr lang="fr-FR" sz="1150" b="1" dirty="0">
                <a:solidFill>
                  <a:srgbClr val="D83B01"/>
                </a:solidFill>
                <a:latin typeface="Arial"/>
                <a:ea typeface="Lato"/>
                <a:cs typeface="Arial"/>
              </a:rPr>
              <a:t>commerciale</a:t>
            </a:r>
            <a:r>
              <a:rPr lang="fr-FR" sz="1150" b="1" dirty="0">
                <a:solidFill>
                  <a:srgbClr val="2B2A29"/>
                </a:solidFill>
                <a:latin typeface="Arial"/>
                <a:ea typeface="Lato"/>
                <a:cs typeface="Arial"/>
              </a:rPr>
              <a:t> auprès de nos adhérents afin de développer votre clientèle.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2B2A29"/>
                </a:solidFill>
                <a:latin typeface="Arial"/>
                <a:ea typeface="Lato"/>
                <a:cs typeface="Arial"/>
              </a:rPr>
              <a:t>En retour nous vous donnerons un récépissé de </a:t>
            </a:r>
            <a:r>
              <a:rPr lang="fr-FR" sz="1150" b="1" dirty="0">
                <a:solidFill>
                  <a:srgbClr val="D83B01"/>
                </a:solidFill>
                <a:latin typeface="Arial"/>
                <a:ea typeface="Lato"/>
                <a:cs typeface="Arial"/>
              </a:rPr>
              <a:t>don</a:t>
            </a:r>
            <a:r>
              <a:rPr lang="fr-FR" sz="1150" b="1" dirty="0">
                <a:solidFill>
                  <a:srgbClr val="2B2A29"/>
                </a:solidFill>
                <a:latin typeface="Arial"/>
                <a:ea typeface="Lato"/>
                <a:cs typeface="Arial"/>
              </a:rPr>
              <a:t> permettant une déduction sur vos impôts à hauteur de 60% de votre aide. </a:t>
            </a:r>
            <a:endParaRPr lang="fr-FR" sz="115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15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150" b="1" dirty="0">
                <a:solidFill>
                  <a:srgbClr val="D83B01"/>
                </a:solidFill>
                <a:latin typeface="Arial"/>
                <a:ea typeface="Lato"/>
                <a:cs typeface="Arial"/>
              </a:rPr>
              <a:t>Offrir</a:t>
            </a:r>
            <a:r>
              <a:rPr lang="fr-FR" sz="1150" b="1" dirty="0">
                <a:solidFill>
                  <a:srgbClr val="2B2A29"/>
                </a:solidFill>
                <a:latin typeface="Arial"/>
                <a:ea typeface="Lato"/>
                <a:cs typeface="Arial"/>
              </a:rPr>
              <a:t> à ses salariés la possibilité de découvrir de nouvelles activités sportives.</a:t>
            </a:r>
          </a:p>
        </p:txBody>
      </p:sp>
      <p:sp>
        <p:nvSpPr>
          <p:cNvPr id="18" name="Zone de texte 1133">
            <a:extLst>
              <a:ext uri="{FF2B5EF4-FFF2-40B4-BE49-F238E27FC236}">
                <a16:creationId xmlns:a16="http://schemas.microsoft.com/office/drawing/2014/main" id="{29974466-D4BA-6987-0838-BB849A01E258}"/>
              </a:ext>
            </a:extLst>
          </p:cNvPr>
          <p:cNvSpPr txBox="1"/>
          <p:nvPr/>
        </p:nvSpPr>
        <p:spPr>
          <a:xfrm>
            <a:off x="381000" y="243235"/>
            <a:ext cx="8595852"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Les avantages des partenaires</a:t>
            </a:r>
          </a:p>
        </p:txBody>
      </p:sp>
      <p:grpSp>
        <p:nvGrpSpPr>
          <p:cNvPr id="19" name="Groupe 18">
            <a:extLst>
              <a:ext uri="{FF2B5EF4-FFF2-40B4-BE49-F238E27FC236}">
                <a16:creationId xmlns:a16="http://schemas.microsoft.com/office/drawing/2014/main" id="{F4C3A85B-D1EF-DA80-8B00-DF59CE86106C}"/>
              </a:ext>
              <a:ext uri="{C183D7F6-B498-43B3-948B-1728B52AA6E4}">
                <adec:decorative xmlns:adec="http://schemas.microsoft.com/office/drawing/2017/decorative" val="1"/>
              </a:ext>
            </a:extLst>
          </p:cNvPr>
          <p:cNvGrpSpPr/>
          <p:nvPr/>
        </p:nvGrpSpPr>
        <p:grpSpPr>
          <a:xfrm>
            <a:off x="225392" y="1207280"/>
            <a:ext cx="259660" cy="259660"/>
            <a:chOff x="2288721" y="2772229"/>
            <a:chExt cx="2471965" cy="2471965"/>
          </a:xfrm>
        </p:grpSpPr>
        <p:sp>
          <p:nvSpPr>
            <p:cNvPr id="20" name="Ovale 14">
              <a:extLst>
                <a:ext uri="{FF2B5EF4-FFF2-40B4-BE49-F238E27FC236}">
                  <a16:creationId xmlns:a16="http://schemas.microsoft.com/office/drawing/2014/main" id="{F42EB243-635A-A9E6-C9A6-534698076F76}"/>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1" name="Forme libre 29">
              <a:extLst>
                <a:ext uri="{FF2B5EF4-FFF2-40B4-BE49-F238E27FC236}">
                  <a16:creationId xmlns:a16="http://schemas.microsoft.com/office/drawing/2014/main" id="{6B3904AE-3AA8-554A-9ACD-62BF1340566B}"/>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2" name="Groupe 21">
            <a:extLst>
              <a:ext uri="{FF2B5EF4-FFF2-40B4-BE49-F238E27FC236}">
                <a16:creationId xmlns:a16="http://schemas.microsoft.com/office/drawing/2014/main" id="{08B4443F-C362-5A64-CD18-50B801CC3618}"/>
              </a:ext>
              <a:ext uri="{C183D7F6-B498-43B3-948B-1728B52AA6E4}">
                <adec:decorative xmlns:adec="http://schemas.microsoft.com/office/drawing/2017/decorative" val="1"/>
              </a:ext>
            </a:extLst>
          </p:cNvPr>
          <p:cNvGrpSpPr/>
          <p:nvPr/>
        </p:nvGrpSpPr>
        <p:grpSpPr>
          <a:xfrm>
            <a:off x="220797" y="3531376"/>
            <a:ext cx="259660" cy="259660"/>
            <a:chOff x="2288721" y="2772229"/>
            <a:chExt cx="2471965" cy="2471965"/>
          </a:xfrm>
        </p:grpSpPr>
        <p:sp>
          <p:nvSpPr>
            <p:cNvPr id="23" name="Ovale 21">
              <a:extLst>
                <a:ext uri="{FF2B5EF4-FFF2-40B4-BE49-F238E27FC236}">
                  <a16:creationId xmlns:a16="http://schemas.microsoft.com/office/drawing/2014/main" id="{BD6E5B46-94D4-AF4E-6C0D-6E2A0C72645C}"/>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4" name="Forme libre 29">
              <a:extLst>
                <a:ext uri="{FF2B5EF4-FFF2-40B4-BE49-F238E27FC236}">
                  <a16:creationId xmlns:a16="http://schemas.microsoft.com/office/drawing/2014/main" id="{D45640ED-59BA-DB04-65E9-B001BD432DAA}"/>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5" name="Groupe 24">
            <a:extLst>
              <a:ext uri="{FF2B5EF4-FFF2-40B4-BE49-F238E27FC236}">
                <a16:creationId xmlns:a16="http://schemas.microsoft.com/office/drawing/2014/main" id="{627CC4DA-9AEE-5AC9-405B-316279940416}"/>
              </a:ext>
              <a:ext uri="{C183D7F6-B498-43B3-948B-1728B52AA6E4}">
                <adec:decorative xmlns:adec="http://schemas.microsoft.com/office/drawing/2017/decorative" val="1"/>
              </a:ext>
            </a:extLst>
          </p:cNvPr>
          <p:cNvGrpSpPr/>
          <p:nvPr/>
        </p:nvGrpSpPr>
        <p:grpSpPr>
          <a:xfrm>
            <a:off x="228234" y="4089446"/>
            <a:ext cx="259660" cy="259660"/>
            <a:chOff x="2288721" y="2772229"/>
            <a:chExt cx="2471965" cy="2471965"/>
          </a:xfrm>
        </p:grpSpPr>
        <p:sp>
          <p:nvSpPr>
            <p:cNvPr id="26" name="Ovale 30">
              <a:extLst>
                <a:ext uri="{FF2B5EF4-FFF2-40B4-BE49-F238E27FC236}">
                  <a16:creationId xmlns:a16="http://schemas.microsoft.com/office/drawing/2014/main" id="{212685BD-01A4-51A0-BA08-9CAA13C336DF}"/>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7" name="Forme libre 29">
              <a:extLst>
                <a:ext uri="{FF2B5EF4-FFF2-40B4-BE49-F238E27FC236}">
                  <a16:creationId xmlns:a16="http://schemas.microsoft.com/office/drawing/2014/main" id="{7744217D-84C5-03B5-34DC-3062CE881690}"/>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EE87B78A-C1E8-D762-E912-165175BD6336}"/>
              </a:ext>
              <a:ext uri="{C183D7F6-B498-43B3-948B-1728B52AA6E4}">
                <adec:decorative xmlns:adec="http://schemas.microsoft.com/office/drawing/2017/decorative" val="1"/>
              </a:ext>
            </a:extLst>
          </p:cNvPr>
          <p:cNvGrpSpPr/>
          <p:nvPr/>
        </p:nvGrpSpPr>
        <p:grpSpPr>
          <a:xfrm>
            <a:off x="220797" y="4652446"/>
            <a:ext cx="259660" cy="259660"/>
            <a:chOff x="2288721" y="2772229"/>
            <a:chExt cx="2471965" cy="2471965"/>
          </a:xfrm>
        </p:grpSpPr>
        <p:sp>
          <p:nvSpPr>
            <p:cNvPr id="29" name="Ovale 30">
              <a:extLst>
                <a:ext uri="{FF2B5EF4-FFF2-40B4-BE49-F238E27FC236}">
                  <a16:creationId xmlns:a16="http://schemas.microsoft.com/office/drawing/2014/main" id="{4561AB2C-565D-8CCC-1407-FBFDEBCDA697}"/>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0" name="Forme libre 29">
              <a:extLst>
                <a:ext uri="{FF2B5EF4-FFF2-40B4-BE49-F238E27FC236}">
                  <a16:creationId xmlns:a16="http://schemas.microsoft.com/office/drawing/2014/main" id="{35622D3D-6BB0-4636-B168-2748487738AB}"/>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31" name="Groupe 30">
            <a:extLst>
              <a:ext uri="{FF2B5EF4-FFF2-40B4-BE49-F238E27FC236}">
                <a16:creationId xmlns:a16="http://schemas.microsoft.com/office/drawing/2014/main" id="{010B6642-2D2F-1F19-541B-2C217BA67664}"/>
              </a:ext>
              <a:ext uri="{C183D7F6-B498-43B3-948B-1728B52AA6E4}">
                <adec:decorative xmlns:adec="http://schemas.microsoft.com/office/drawing/2017/decorative" val="1"/>
              </a:ext>
            </a:extLst>
          </p:cNvPr>
          <p:cNvGrpSpPr/>
          <p:nvPr/>
        </p:nvGrpSpPr>
        <p:grpSpPr>
          <a:xfrm>
            <a:off x="213360" y="5310316"/>
            <a:ext cx="259660" cy="259660"/>
            <a:chOff x="2288721" y="2772229"/>
            <a:chExt cx="2471965" cy="2471965"/>
          </a:xfrm>
        </p:grpSpPr>
        <p:sp>
          <p:nvSpPr>
            <p:cNvPr id="32" name="Ovale 30">
              <a:extLst>
                <a:ext uri="{FF2B5EF4-FFF2-40B4-BE49-F238E27FC236}">
                  <a16:creationId xmlns:a16="http://schemas.microsoft.com/office/drawing/2014/main" id="{580D597F-F7B4-6FBF-6999-E61F86937831}"/>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3" name="Forme libre 29">
              <a:extLst>
                <a:ext uri="{FF2B5EF4-FFF2-40B4-BE49-F238E27FC236}">
                  <a16:creationId xmlns:a16="http://schemas.microsoft.com/office/drawing/2014/main" id="{0DD78B79-8912-549F-FD69-3B277AA65CED}"/>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34" name="Groupe 33">
            <a:extLst>
              <a:ext uri="{FF2B5EF4-FFF2-40B4-BE49-F238E27FC236}">
                <a16:creationId xmlns:a16="http://schemas.microsoft.com/office/drawing/2014/main" id="{2CCF73AF-687A-4D71-E320-C4766029F8B5}"/>
              </a:ext>
              <a:ext uri="{C183D7F6-B498-43B3-948B-1728B52AA6E4}">
                <adec:decorative xmlns:adec="http://schemas.microsoft.com/office/drawing/2017/decorative" val="1"/>
              </a:ext>
            </a:extLst>
          </p:cNvPr>
          <p:cNvGrpSpPr/>
          <p:nvPr/>
        </p:nvGrpSpPr>
        <p:grpSpPr>
          <a:xfrm>
            <a:off x="228234" y="1827850"/>
            <a:ext cx="259660" cy="259660"/>
            <a:chOff x="2288721" y="2772229"/>
            <a:chExt cx="2471965" cy="2471965"/>
          </a:xfrm>
        </p:grpSpPr>
        <p:sp>
          <p:nvSpPr>
            <p:cNvPr id="35" name="Ovale 21">
              <a:extLst>
                <a:ext uri="{FF2B5EF4-FFF2-40B4-BE49-F238E27FC236}">
                  <a16:creationId xmlns:a16="http://schemas.microsoft.com/office/drawing/2014/main" id="{8605F3B7-C705-147F-B005-D8801DE2CA21}"/>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6" name="Forme libre 29">
              <a:extLst>
                <a:ext uri="{FF2B5EF4-FFF2-40B4-BE49-F238E27FC236}">
                  <a16:creationId xmlns:a16="http://schemas.microsoft.com/office/drawing/2014/main" id="{67E0E31A-45B7-574A-CB51-72D8D5DE500B}"/>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37" name="Groupe 36">
            <a:extLst>
              <a:ext uri="{FF2B5EF4-FFF2-40B4-BE49-F238E27FC236}">
                <a16:creationId xmlns:a16="http://schemas.microsoft.com/office/drawing/2014/main" id="{8838DF6B-EAE4-57DE-6DF3-259795E5E84B}"/>
              </a:ext>
              <a:ext uri="{C183D7F6-B498-43B3-948B-1728B52AA6E4}">
                <adec:decorative xmlns:adec="http://schemas.microsoft.com/office/drawing/2017/decorative" val="1"/>
              </a:ext>
            </a:extLst>
          </p:cNvPr>
          <p:cNvGrpSpPr/>
          <p:nvPr/>
        </p:nvGrpSpPr>
        <p:grpSpPr>
          <a:xfrm>
            <a:off x="228234" y="2466433"/>
            <a:ext cx="259660" cy="259660"/>
            <a:chOff x="2288721" y="2772229"/>
            <a:chExt cx="2471965" cy="2471965"/>
          </a:xfrm>
        </p:grpSpPr>
        <p:sp>
          <p:nvSpPr>
            <p:cNvPr id="38" name="Ovale 21">
              <a:extLst>
                <a:ext uri="{FF2B5EF4-FFF2-40B4-BE49-F238E27FC236}">
                  <a16:creationId xmlns:a16="http://schemas.microsoft.com/office/drawing/2014/main" id="{81010437-0A1A-089C-901A-37ACA08AD052}"/>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9" name="Forme libre 29">
              <a:extLst>
                <a:ext uri="{FF2B5EF4-FFF2-40B4-BE49-F238E27FC236}">
                  <a16:creationId xmlns:a16="http://schemas.microsoft.com/office/drawing/2014/main" id="{F6D841FB-E6C8-C530-BB0F-14355863625F}"/>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40" name="Groupe 39">
            <a:extLst>
              <a:ext uri="{FF2B5EF4-FFF2-40B4-BE49-F238E27FC236}">
                <a16:creationId xmlns:a16="http://schemas.microsoft.com/office/drawing/2014/main" id="{90BE05AC-A512-770E-7CC8-88F648392279}"/>
              </a:ext>
              <a:ext uri="{C183D7F6-B498-43B3-948B-1728B52AA6E4}">
                <adec:decorative xmlns:adec="http://schemas.microsoft.com/office/drawing/2017/decorative" val="1"/>
              </a:ext>
            </a:extLst>
          </p:cNvPr>
          <p:cNvGrpSpPr/>
          <p:nvPr/>
        </p:nvGrpSpPr>
        <p:grpSpPr>
          <a:xfrm>
            <a:off x="228234" y="2990528"/>
            <a:ext cx="259660" cy="259660"/>
            <a:chOff x="2288721" y="2772229"/>
            <a:chExt cx="2471965" cy="2471965"/>
          </a:xfrm>
        </p:grpSpPr>
        <p:sp>
          <p:nvSpPr>
            <p:cNvPr id="41" name="Ovale 21">
              <a:extLst>
                <a:ext uri="{FF2B5EF4-FFF2-40B4-BE49-F238E27FC236}">
                  <a16:creationId xmlns:a16="http://schemas.microsoft.com/office/drawing/2014/main" id="{A95FAE64-350F-DCCB-7255-2AE5CF84751A}"/>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42" name="Forme libre 29">
              <a:extLst>
                <a:ext uri="{FF2B5EF4-FFF2-40B4-BE49-F238E27FC236}">
                  <a16:creationId xmlns:a16="http://schemas.microsoft.com/office/drawing/2014/main" id="{3841E3B9-306E-D38D-0750-28E32B172807}"/>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pic>
        <p:nvPicPr>
          <p:cNvPr id="8" name="Image 7">
            <a:extLst>
              <a:ext uri="{FF2B5EF4-FFF2-40B4-BE49-F238E27FC236}">
                <a16:creationId xmlns:a16="http://schemas.microsoft.com/office/drawing/2014/main" id="{4AD01526-19A7-1EF9-C2A5-EECEE64A5340}"/>
              </a:ext>
            </a:extLst>
          </p:cNvPr>
          <p:cNvPicPr>
            <a:picLocks noChangeAspect="1"/>
          </p:cNvPicPr>
          <p:nvPr/>
        </p:nvPicPr>
        <p:blipFill rotWithShape="1">
          <a:blip r:embed="rId4"/>
          <a:srcRect l="13582" t="2599" r="60500" b="48154"/>
          <a:stretch/>
        </p:blipFill>
        <p:spPr>
          <a:xfrm>
            <a:off x="4177060" y="739139"/>
            <a:ext cx="1705580" cy="1910069"/>
          </a:xfrm>
          <a:prstGeom prst="rect">
            <a:avLst/>
          </a:prstGeom>
        </p:spPr>
      </p:pic>
      <p:pic>
        <p:nvPicPr>
          <p:cNvPr id="10" name="Image 9">
            <a:extLst>
              <a:ext uri="{FF2B5EF4-FFF2-40B4-BE49-F238E27FC236}">
                <a16:creationId xmlns:a16="http://schemas.microsoft.com/office/drawing/2014/main" id="{AA2AFDB5-9952-4C71-89B8-2485CA5D7CAB}"/>
              </a:ext>
            </a:extLst>
          </p:cNvPr>
          <p:cNvPicPr>
            <a:picLocks noChangeAspect="1"/>
          </p:cNvPicPr>
          <p:nvPr/>
        </p:nvPicPr>
        <p:blipFill rotWithShape="1">
          <a:blip r:embed="rId4"/>
          <a:srcRect t="54117" r="77246"/>
          <a:stretch/>
        </p:blipFill>
        <p:spPr>
          <a:xfrm>
            <a:off x="4603308" y="2713180"/>
            <a:ext cx="1395840" cy="1658949"/>
          </a:xfrm>
          <a:prstGeom prst="rect">
            <a:avLst/>
          </a:prstGeom>
        </p:spPr>
      </p:pic>
      <p:pic>
        <p:nvPicPr>
          <p:cNvPr id="59" name="Picture 10">
            <a:extLst>
              <a:ext uri="{FF2B5EF4-FFF2-40B4-BE49-F238E27FC236}">
                <a16:creationId xmlns:a16="http://schemas.microsoft.com/office/drawing/2014/main" id="{AEA4C062-F17B-A371-3D4A-A14046959F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81" r="11073" b="6843"/>
          <a:stretch/>
        </p:blipFill>
        <p:spPr bwMode="auto">
          <a:xfrm>
            <a:off x="7535969" y="2077379"/>
            <a:ext cx="4662143" cy="31210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a:extLst>
              <a:ext uri="{FF2B5EF4-FFF2-40B4-BE49-F238E27FC236}">
                <a16:creationId xmlns:a16="http://schemas.microsoft.com/office/drawing/2014/main" id="{9A304441-B185-0EC7-A77A-3F33182CAD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0890" y="6256882"/>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67" name="Image 66">
            <a:extLst>
              <a:ext uri="{FF2B5EF4-FFF2-40B4-BE49-F238E27FC236}">
                <a16:creationId xmlns:a16="http://schemas.microsoft.com/office/drawing/2014/main" id="{365E04A1-D4EC-52EC-B401-D559730F06E5}"/>
              </a:ext>
            </a:extLst>
          </p:cNvPr>
          <p:cNvPicPr>
            <a:picLocks noChangeAspect="1"/>
          </p:cNvPicPr>
          <p:nvPr/>
        </p:nvPicPr>
        <p:blipFill>
          <a:blip r:embed="rId7"/>
          <a:stretch>
            <a:fillRect/>
          </a:stretch>
        </p:blipFill>
        <p:spPr>
          <a:xfrm>
            <a:off x="4177060" y="4402796"/>
            <a:ext cx="2820679" cy="1572681"/>
          </a:xfrm>
          <a:prstGeom prst="rect">
            <a:avLst/>
          </a:prstGeom>
        </p:spPr>
      </p:pic>
      <p:pic>
        <p:nvPicPr>
          <p:cNvPr id="2" name="Picture 2">
            <a:extLst>
              <a:ext uri="{FF2B5EF4-FFF2-40B4-BE49-F238E27FC236}">
                <a16:creationId xmlns:a16="http://schemas.microsoft.com/office/drawing/2014/main" id="{20C2E9AE-70B6-EDAF-2DA5-A86843FDC5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a:extLst>
              <a:ext uri="{FF2B5EF4-FFF2-40B4-BE49-F238E27FC236}">
                <a16:creationId xmlns:a16="http://schemas.microsoft.com/office/drawing/2014/main" id="{877C7C4D-4300-08E6-E0DF-04A55DFBE7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Ville d'Amboise - Loire Aventure">
            <a:extLst>
              <a:ext uri="{FF2B5EF4-FFF2-40B4-BE49-F238E27FC236}">
                <a16:creationId xmlns:a16="http://schemas.microsoft.com/office/drawing/2014/main" id="{97145EF5-FCF3-3CBF-2C07-F2B9ED1047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édération française de natation — Wikipédia">
            <a:extLst>
              <a:ext uri="{FF2B5EF4-FFF2-40B4-BE49-F238E27FC236}">
                <a16:creationId xmlns:a16="http://schemas.microsoft.com/office/drawing/2014/main" id="{DBCE6070-1AAB-E01A-39AB-FE9B8CCD5E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REDIT AGRICOLE AMBOISE, 7 sq Anciens Combattants AFN, 37400 Amboise -  Banque (adresse, horaires, avis)">
            <a:extLst>
              <a:ext uri="{FF2B5EF4-FFF2-40B4-BE49-F238E27FC236}">
                <a16:creationId xmlns:a16="http://schemas.microsoft.com/office/drawing/2014/main" id="{E254FB8F-3865-0327-1A82-C46F76197E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Un PLUi à revoir : lettre ouverte au président de la Communauté de Communes  du Val d'Amboise - SEPANT">
            <a:extLst>
              <a:ext uri="{FF2B5EF4-FFF2-40B4-BE49-F238E27FC236}">
                <a16:creationId xmlns:a16="http://schemas.microsoft.com/office/drawing/2014/main" id="{C81F6DA6-D2E5-EABA-B950-1E2C6736563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es partenaires - Aquatique Club Amboisien">
            <a:extLst>
              <a:ext uri="{FF2B5EF4-FFF2-40B4-BE49-F238E27FC236}">
                <a16:creationId xmlns:a16="http://schemas.microsoft.com/office/drawing/2014/main" id="{A0F78AF5-DEF5-1762-DAF8-D93A090B5DC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ERNEUX CONSTRUCTION | LinkedIn">
            <a:extLst>
              <a:ext uri="{FF2B5EF4-FFF2-40B4-BE49-F238E27FC236}">
                <a16:creationId xmlns:a16="http://schemas.microsoft.com/office/drawing/2014/main" id="{E0BE8529-BACC-2C4A-909C-E770098CE7F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ire Renovation | Nazelles">
            <a:extLst>
              <a:ext uri="{FF2B5EF4-FFF2-40B4-BE49-F238E27FC236}">
                <a16:creationId xmlns:a16="http://schemas.microsoft.com/office/drawing/2014/main" id="{EDB8A8A0-1E49-B4DD-46E5-F3CA690CF6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4">
            <a:extLst>
              <a:ext uri="{FF2B5EF4-FFF2-40B4-BE49-F238E27FC236}">
                <a16:creationId xmlns:a16="http://schemas.microsoft.com/office/drawing/2014/main" id="{B3492055-22E3-2228-A1B1-EF5E8A7DC11A}"/>
              </a:ext>
            </a:extLst>
          </p:cNvPr>
          <p:cNvPicPr>
            <a:picLocks noChangeAspect="1"/>
          </p:cNvPicPr>
          <p:nvPr/>
        </p:nvPicPr>
        <p:blipFill rotWithShape="1">
          <a:blip r:embed="rId17"/>
          <a:srcRect b="61435"/>
          <a:stretch/>
        </p:blipFill>
        <p:spPr>
          <a:xfrm>
            <a:off x="8432098" y="6430356"/>
            <a:ext cx="839786" cy="317321"/>
          </a:xfrm>
          <a:prstGeom prst="rect">
            <a:avLst/>
          </a:prstGeom>
        </p:spPr>
      </p:pic>
      <p:pic>
        <p:nvPicPr>
          <p:cNvPr id="64" name="Picture 8" descr="Les partenaires - Aquatique Club Amboisien">
            <a:extLst>
              <a:ext uri="{FF2B5EF4-FFF2-40B4-BE49-F238E27FC236}">
                <a16:creationId xmlns:a16="http://schemas.microsoft.com/office/drawing/2014/main" id="{92E8013B-25A5-2E82-F7E8-A870DCDCAA6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a:extLst>
              <a:ext uri="{FF2B5EF4-FFF2-40B4-BE49-F238E27FC236}">
                <a16:creationId xmlns:a16="http://schemas.microsoft.com/office/drawing/2014/main" id="{F61B799F-D982-A49D-6B36-42992C69D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a:extLst>
              <a:ext uri="{FF2B5EF4-FFF2-40B4-BE49-F238E27FC236}">
                <a16:creationId xmlns:a16="http://schemas.microsoft.com/office/drawing/2014/main" id="{AB1E0B49-2F68-8A77-4CBC-1C7CFF4A58E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a:extLst>
              <a:ext uri="{FF2B5EF4-FFF2-40B4-BE49-F238E27FC236}">
                <a16:creationId xmlns:a16="http://schemas.microsoft.com/office/drawing/2014/main" id="{5F41D75C-3C2D-0664-153A-D27CAED55A7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a:extLst>
              <a:ext uri="{FF2B5EF4-FFF2-40B4-BE49-F238E27FC236}">
                <a16:creationId xmlns:a16="http://schemas.microsoft.com/office/drawing/2014/main" id="{F94930F3-02B8-664C-9837-023DCF70295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
            <a:extLst>
              <a:ext uri="{FF2B5EF4-FFF2-40B4-BE49-F238E27FC236}">
                <a16:creationId xmlns:a16="http://schemas.microsoft.com/office/drawing/2014/main" id="{92EDAED5-46F4-F2B6-3EB8-A933DE18FD9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2">
            <a:extLst>
              <a:ext uri="{FF2B5EF4-FFF2-40B4-BE49-F238E27FC236}">
                <a16:creationId xmlns:a16="http://schemas.microsoft.com/office/drawing/2014/main" id="{14BDE192-21CD-30FC-7A0F-7A53A9F4EDD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4">
            <a:extLst>
              <a:ext uri="{FF2B5EF4-FFF2-40B4-BE49-F238E27FC236}">
                <a16:creationId xmlns:a16="http://schemas.microsoft.com/office/drawing/2014/main" id="{3BAAADBF-B822-3FE0-FF8D-D6719CABD63C}"/>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édération Française de Triathlon - Home | Facebook">
            <a:extLst>
              <a:ext uri="{FF2B5EF4-FFF2-40B4-BE49-F238E27FC236}">
                <a16:creationId xmlns:a16="http://schemas.microsoft.com/office/drawing/2014/main" id="{4850FA35-8941-AFFD-2FA8-C5952E353E4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e 74">
            <a:extLst>
              <a:ext uri="{FF2B5EF4-FFF2-40B4-BE49-F238E27FC236}">
                <a16:creationId xmlns:a16="http://schemas.microsoft.com/office/drawing/2014/main" id="{D184BCA1-2F37-95AB-0E12-1C914BE44372}"/>
              </a:ext>
              <a:ext uri="{C183D7F6-B498-43B3-948B-1728B52AA6E4}">
                <adec:decorative xmlns:adec="http://schemas.microsoft.com/office/drawing/2017/decorative" val="1"/>
              </a:ext>
            </a:extLst>
          </p:cNvPr>
          <p:cNvGrpSpPr/>
          <p:nvPr/>
        </p:nvGrpSpPr>
        <p:grpSpPr>
          <a:xfrm>
            <a:off x="233447" y="5907018"/>
            <a:ext cx="259660" cy="259660"/>
            <a:chOff x="2288721" y="2772229"/>
            <a:chExt cx="2471965" cy="2471965"/>
          </a:xfrm>
        </p:grpSpPr>
        <p:sp>
          <p:nvSpPr>
            <p:cNvPr id="76" name="Ovale 30">
              <a:extLst>
                <a:ext uri="{FF2B5EF4-FFF2-40B4-BE49-F238E27FC236}">
                  <a16:creationId xmlns:a16="http://schemas.microsoft.com/office/drawing/2014/main" id="{7D0D0E6F-8B5A-7E56-6511-59D2CCB75798}"/>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77" name="Forme libre 29">
              <a:extLst>
                <a:ext uri="{FF2B5EF4-FFF2-40B4-BE49-F238E27FC236}">
                  <a16:creationId xmlns:a16="http://schemas.microsoft.com/office/drawing/2014/main" id="{6205C7A5-4864-802A-0B27-399ED2202650}"/>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sp>
        <p:nvSpPr>
          <p:cNvPr id="78" name="Rectangle 77">
            <a:extLst>
              <a:ext uri="{FF2B5EF4-FFF2-40B4-BE49-F238E27FC236}">
                <a16:creationId xmlns:a16="http://schemas.microsoft.com/office/drawing/2014/main" id="{DD9C0916-B23A-52FC-D7BD-9E720CA46C41}"/>
              </a:ext>
            </a:extLst>
          </p:cNvPr>
          <p:cNvSpPr/>
          <p:nvPr/>
        </p:nvSpPr>
        <p:spPr>
          <a:xfrm>
            <a:off x="7786406" y="414914"/>
            <a:ext cx="3434484" cy="505779"/>
          </a:xfrm>
          <a:prstGeom prst="rect">
            <a:avLst/>
          </a:prstGeom>
        </p:spPr>
        <p:txBody>
          <a:bodyPr wrap="square" rtlCol="0">
            <a:spAutoFit/>
          </a:bodyPr>
          <a:lstStyle/>
          <a:p>
            <a:pPr algn="just">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Notoriété</a:t>
            </a:r>
          </a:p>
        </p:txBody>
      </p:sp>
      <p:sp>
        <p:nvSpPr>
          <p:cNvPr id="79" name="Rectangle 78">
            <a:extLst>
              <a:ext uri="{FF2B5EF4-FFF2-40B4-BE49-F238E27FC236}">
                <a16:creationId xmlns:a16="http://schemas.microsoft.com/office/drawing/2014/main" id="{01AD339F-024B-F137-988C-49E2DFEBE20C}"/>
              </a:ext>
            </a:extLst>
          </p:cNvPr>
          <p:cNvSpPr/>
          <p:nvPr/>
        </p:nvSpPr>
        <p:spPr>
          <a:xfrm>
            <a:off x="9637367" y="1140419"/>
            <a:ext cx="2820678" cy="503408"/>
          </a:xfrm>
          <a:prstGeom prst="rect">
            <a:avLst/>
          </a:prstGeom>
        </p:spPr>
        <p:txBody>
          <a:bodyPr wrap="square" rtlCol="0">
            <a:spAutoFit/>
          </a:bodyPr>
          <a:lstStyle/>
          <a:p>
            <a:pPr algn="just" rtl="0">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Visibilité</a:t>
            </a:r>
            <a:endParaRPr lang="fr-FR" sz="3200" i="1">
              <a:solidFill>
                <a:srgbClr val="FFE3D9"/>
              </a:solidFill>
              <a:latin typeface="Arial" panose="020B0604020202020204" pitchFamily="34" charset="0"/>
              <a:ea typeface="Lato" panose="020F0502020204030203" pitchFamily="34" charset="0"/>
              <a:cs typeface="Arial" panose="020B0604020202020204" pitchFamily="34" charset="0"/>
            </a:endParaRPr>
          </a:p>
        </p:txBody>
      </p:sp>
      <p:sp>
        <p:nvSpPr>
          <p:cNvPr id="80" name="Rectangle 79">
            <a:extLst>
              <a:ext uri="{FF2B5EF4-FFF2-40B4-BE49-F238E27FC236}">
                <a16:creationId xmlns:a16="http://schemas.microsoft.com/office/drawing/2014/main" id="{1C54B451-BC26-6C1D-7803-887F4A1CF81D}"/>
              </a:ext>
            </a:extLst>
          </p:cNvPr>
          <p:cNvSpPr/>
          <p:nvPr/>
        </p:nvSpPr>
        <p:spPr>
          <a:xfrm>
            <a:off x="7372382" y="5344349"/>
            <a:ext cx="4989316" cy="505779"/>
          </a:xfrm>
          <a:prstGeom prst="rect">
            <a:avLst/>
          </a:prstGeom>
        </p:spPr>
        <p:txBody>
          <a:bodyPr wrap="square" rtlCol="0">
            <a:spAutoFit/>
          </a:bodyPr>
          <a:lstStyle/>
          <a:p>
            <a:pPr algn="just">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Engagement local</a:t>
            </a:r>
          </a:p>
        </p:txBody>
      </p:sp>
    </p:spTree>
    <p:extLst>
      <p:ext uri="{BB962C8B-B14F-4D97-AF65-F5344CB8AC3E}">
        <p14:creationId xmlns:p14="http://schemas.microsoft.com/office/powerpoint/2010/main" val="1518001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18" name="Zone de texte 1133">
            <a:extLst>
              <a:ext uri="{FF2B5EF4-FFF2-40B4-BE49-F238E27FC236}">
                <a16:creationId xmlns:a16="http://schemas.microsoft.com/office/drawing/2014/main" id="{29974466-D4BA-6987-0838-BB849A01E258}"/>
              </a:ext>
            </a:extLst>
          </p:cNvPr>
          <p:cNvSpPr txBox="1"/>
          <p:nvPr/>
        </p:nvSpPr>
        <p:spPr>
          <a:xfrm>
            <a:off x="381000" y="243235"/>
            <a:ext cx="8595852" cy="495905"/>
          </a:xfrm>
          <a:prstGeom prst="rect">
            <a:avLst/>
          </a:prstGeom>
          <a:noFill/>
        </p:spPr>
        <p:txBody>
          <a:bodyPr wrap="square" rtlCol="0">
            <a:spAutoFit/>
          </a:bodyPr>
          <a:lstStyle/>
          <a:p>
            <a:pPr rtl="0">
              <a:lnSpc>
                <a:spcPct val="80000"/>
              </a:lnSpc>
            </a:pPr>
            <a:r>
              <a:rPr lang="fr-FR" sz="3200" dirty="0">
                <a:solidFill>
                  <a:schemeClr val="accent1"/>
                </a:solidFill>
                <a:latin typeface="Arial Black" panose="020B0A04020102020204" pitchFamily="34" charset="0"/>
                <a:ea typeface="Lato Black" panose="020F0502020204030203" pitchFamily="34" charset="0"/>
                <a:cs typeface="Lato Black" panose="020F0502020204030203" pitchFamily="34" charset="0"/>
              </a:rPr>
              <a:t>Un partenariat Gagnant/Gagnant</a:t>
            </a:r>
          </a:p>
        </p:txBody>
      </p:sp>
      <p:grpSp>
        <p:nvGrpSpPr>
          <p:cNvPr id="22" name="Groupe 21">
            <a:extLst>
              <a:ext uri="{FF2B5EF4-FFF2-40B4-BE49-F238E27FC236}">
                <a16:creationId xmlns:a16="http://schemas.microsoft.com/office/drawing/2014/main" id="{08B4443F-C362-5A64-CD18-50B801CC3618}"/>
              </a:ext>
              <a:ext uri="{C183D7F6-B498-43B3-948B-1728B52AA6E4}">
                <adec:decorative xmlns:adec="http://schemas.microsoft.com/office/drawing/2017/decorative" val="1"/>
              </a:ext>
            </a:extLst>
          </p:cNvPr>
          <p:cNvGrpSpPr/>
          <p:nvPr/>
        </p:nvGrpSpPr>
        <p:grpSpPr>
          <a:xfrm>
            <a:off x="303453" y="2727276"/>
            <a:ext cx="259660" cy="259660"/>
            <a:chOff x="2288721" y="2772229"/>
            <a:chExt cx="2471965" cy="2471965"/>
          </a:xfrm>
        </p:grpSpPr>
        <p:sp>
          <p:nvSpPr>
            <p:cNvPr id="23" name="Ovale 21">
              <a:extLst>
                <a:ext uri="{FF2B5EF4-FFF2-40B4-BE49-F238E27FC236}">
                  <a16:creationId xmlns:a16="http://schemas.microsoft.com/office/drawing/2014/main" id="{BD6E5B46-94D4-AF4E-6C0D-6E2A0C72645C}"/>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4" name="Forme libre 29">
              <a:extLst>
                <a:ext uri="{FF2B5EF4-FFF2-40B4-BE49-F238E27FC236}">
                  <a16:creationId xmlns:a16="http://schemas.microsoft.com/office/drawing/2014/main" id="{D45640ED-59BA-DB04-65E9-B001BD432DAA}"/>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5" name="Groupe 24">
            <a:extLst>
              <a:ext uri="{FF2B5EF4-FFF2-40B4-BE49-F238E27FC236}">
                <a16:creationId xmlns:a16="http://schemas.microsoft.com/office/drawing/2014/main" id="{627CC4DA-9AEE-5AC9-405B-316279940416}"/>
              </a:ext>
              <a:ext uri="{C183D7F6-B498-43B3-948B-1728B52AA6E4}">
                <adec:decorative xmlns:adec="http://schemas.microsoft.com/office/drawing/2017/decorative" val="1"/>
              </a:ext>
            </a:extLst>
          </p:cNvPr>
          <p:cNvGrpSpPr/>
          <p:nvPr/>
        </p:nvGrpSpPr>
        <p:grpSpPr>
          <a:xfrm>
            <a:off x="310890" y="3285346"/>
            <a:ext cx="259660" cy="259660"/>
            <a:chOff x="2288721" y="2772229"/>
            <a:chExt cx="2471965" cy="2471965"/>
          </a:xfrm>
        </p:grpSpPr>
        <p:sp>
          <p:nvSpPr>
            <p:cNvPr id="26" name="Ovale 30">
              <a:extLst>
                <a:ext uri="{FF2B5EF4-FFF2-40B4-BE49-F238E27FC236}">
                  <a16:creationId xmlns:a16="http://schemas.microsoft.com/office/drawing/2014/main" id="{212685BD-01A4-51A0-BA08-9CAA13C336DF}"/>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7" name="Forme libre 29">
              <a:extLst>
                <a:ext uri="{FF2B5EF4-FFF2-40B4-BE49-F238E27FC236}">
                  <a16:creationId xmlns:a16="http://schemas.microsoft.com/office/drawing/2014/main" id="{7744217D-84C5-03B5-34DC-3062CE881690}"/>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EE87B78A-C1E8-D762-E912-165175BD6336}"/>
              </a:ext>
              <a:ext uri="{C183D7F6-B498-43B3-948B-1728B52AA6E4}">
                <adec:decorative xmlns:adec="http://schemas.microsoft.com/office/drawing/2017/decorative" val="1"/>
              </a:ext>
            </a:extLst>
          </p:cNvPr>
          <p:cNvGrpSpPr/>
          <p:nvPr/>
        </p:nvGrpSpPr>
        <p:grpSpPr>
          <a:xfrm>
            <a:off x="303453" y="3848346"/>
            <a:ext cx="259660" cy="259660"/>
            <a:chOff x="2288721" y="2772229"/>
            <a:chExt cx="2471965" cy="2471965"/>
          </a:xfrm>
        </p:grpSpPr>
        <p:sp>
          <p:nvSpPr>
            <p:cNvPr id="29" name="Ovale 30">
              <a:extLst>
                <a:ext uri="{FF2B5EF4-FFF2-40B4-BE49-F238E27FC236}">
                  <a16:creationId xmlns:a16="http://schemas.microsoft.com/office/drawing/2014/main" id="{4561AB2C-565D-8CCC-1407-FBFDEBCDA697}"/>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0" name="Forme libre 29">
              <a:extLst>
                <a:ext uri="{FF2B5EF4-FFF2-40B4-BE49-F238E27FC236}">
                  <a16:creationId xmlns:a16="http://schemas.microsoft.com/office/drawing/2014/main" id="{35622D3D-6BB0-4636-B168-2748487738AB}"/>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40" name="Groupe 39">
            <a:extLst>
              <a:ext uri="{FF2B5EF4-FFF2-40B4-BE49-F238E27FC236}">
                <a16:creationId xmlns:a16="http://schemas.microsoft.com/office/drawing/2014/main" id="{90BE05AC-A512-770E-7CC8-88F648392279}"/>
              </a:ext>
              <a:ext uri="{C183D7F6-B498-43B3-948B-1728B52AA6E4}">
                <adec:decorative xmlns:adec="http://schemas.microsoft.com/office/drawing/2017/decorative" val="1"/>
              </a:ext>
            </a:extLst>
          </p:cNvPr>
          <p:cNvGrpSpPr/>
          <p:nvPr/>
        </p:nvGrpSpPr>
        <p:grpSpPr>
          <a:xfrm>
            <a:off x="310890" y="2186428"/>
            <a:ext cx="259660" cy="259660"/>
            <a:chOff x="2288721" y="2772229"/>
            <a:chExt cx="2471965" cy="2471965"/>
          </a:xfrm>
        </p:grpSpPr>
        <p:sp>
          <p:nvSpPr>
            <p:cNvPr id="41" name="Ovale 21">
              <a:extLst>
                <a:ext uri="{FF2B5EF4-FFF2-40B4-BE49-F238E27FC236}">
                  <a16:creationId xmlns:a16="http://schemas.microsoft.com/office/drawing/2014/main" id="{A95FAE64-350F-DCCB-7255-2AE5CF84751A}"/>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42" name="Forme libre 29">
              <a:extLst>
                <a:ext uri="{FF2B5EF4-FFF2-40B4-BE49-F238E27FC236}">
                  <a16:creationId xmlns:a16="http://schemas.microsoft.com/office/drawing/2014/main" id="{3841E3B9-306E-D38D-0750-28E32B172807}"/>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pic>
        <p:nvPicPr>
          <p:cNvPr id="54" name="Picture 10">
            <a:extLst>
              <a:ext uri="{FF2B5EF4-FFF2-40B4-BE49-F238E27FC236}">
                <a16:creationId xmlns:a16="http://schemas.microsoft.com/office/drawing/2014/main" id="{9A304441-B185-0EC7-A77A-3F33182CA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0890" y="6256882"/>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0C2E9AE-70B6-EDAF-2DA5-A86843FDC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a:extLst>
              <a:ext uri="{FF2B5EF4-FFF2-40B4-BE49-F238E27FC236}">
                <a16:creationId xmlns:a16="http://schemas.microsoft.com/office/drawing/2014/main" id="{877C7C4D-4300-08E6-E0DF-04A55DFBE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Ville d'Amboise - Loire Aventure">
            <a:extLst>
              <a:ext uri="{FF2B5EF4-FFF2-40B4-BE49-F238E27FC236}">
                <a16:creationId xmlns:a16="http://schemas.microsoft.com/office/drawing/2014/main" id="{97145EF5-FCF3-3CBF-2C07-F2B9ED104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édération française de natation — Wikipédia">
            <a:extLst>
              <a:ext uri="{FF2B5EF4-FFF2-40B4-BE49-F238E27FC236}">
                <a16:creationId xmlns:a16="http://schemas.microsoft.com/office/drawing/2014/main" id="{DBCE6070-1AAB-E01A-39AB-FE9B8CCD5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REDIT AGRICOLE AMBOISE, 7 sq Anciens Combattants AFN, 37400 Amboise -  Banque (adresse, horaires, avis)">
            <a:extLst>
              <a:ext uri="{FF2B5EF4-FFF2-40B4-BE49-F238E27FC236}">
                <a16:creationId xmlns:a16="http://schemas.microsoft.com/office/drawing/2014/main" id="{E254FB8F-3865-0327-1A82-C46F76197E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Un PLUi à revoir : lettre ouverte au président de la Communauté de Communes  du Val d'Amboise - SEPANT">
            <a:extLst>
              <a:ext uri="{FF2B5EF4-FFF2-40B4-BE49-F238E27FC236}">
                <a16:creationId xmlns:a16="http://schemas.microsoft.com/office/drawing/2014/main" id="{C81F6DA6-D2E5-EABA-B950-1E2C673656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es partenaires - Aquatique Club Amboisien">
            <a:extLst>
              <a:ext uri="{FF2B5EF4-FFF2-40B4-BE49-F238E27FC236}">
                <a16:creationId xmlns:a16="http://schemas.microsoft.com/office/drawing/2014/main" id="{A0F78AF5-DEF5-1762-DAF8-D93A090B5D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ERNEUX CONSTRUCTION | LinkedIn">
            <a:extLst>
              <a:ext uri="{FF2B5EF4-FFF2-40B4-BE49-F238E27FC236}">
                <a16:creationId xmlns:a16="http://schemas.microsoft.com/office/drawing/2014/main" id="{E0BE8529-BACC-2C4A-909C-E770098CE7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ire Renovation | Nazelles">
            <a:extLst>
              <a:ext uri="{FF2B5EF4-FFF2-40B4-BE49-F238E27FC236}">
                <a16:creationId xmlns:a16="http://schemas.microsoft.com/office/drawing/2014/main" id="{EDB8A8A0-1E49-B4DD-46E5-F3CA690CF6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4">
            <a:extLst>
              <a:ext uri="{FF2B5EF4-FFF2-40B4-BE49-F238E27FC236}">
                <a16:creationId xmlns:a16="http://schemas.microsoft.com/office/drawing/2014/main" id="{B3492055-22E3-2228-A1B1-EF5E8A7DC11A}"/>
              </a:ext>
            </a:extLst>
          </p:cNvPr>
          <p:cNvPicPr>
            <a:picLocks noChangeAspect="1"/>
          </p:cNvPicPr>
          <p:nvPr/>
        </p:nvPicPr>
        <p:blipFill rotWithShape="1">
          <a:blip r:embed="rId13"/>
          <a:srcRect b="61435"/>
          <a:stretch/>
        </p:blipFill>
        <p:spPr>
          <a:xfrm>
            <a:off x="8432098" y="6430356"/>
            <a:ext cx="839786" cy="317321"/>
          </a:xfrm>
          <a:prstGeom prst="rect">
            <a:avLst/>
          </a:prstGeom>
        </p:spPr>
      </p:pic>
      <p:pic>
        <p:nvPicPr>
          <p:cNvPr id="64" name="Picture 8" descr="Les partenaires - Aquatique Club Amboisien">
            <a:extLst>
              <a:ext uri="{FF2B5EF4-FFF2-40B4-BE49-F238E27FC236}">
                <a16:creationId xmlns:a16="http://schemas.microsoft.com/office/drawing/2014/main" id="{92E8013B-25A5-2E82-F7E8-A870DCDCAA6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a:extLst>
              <a:ext uri="{FF2B5EF4-FFF2-40B4-BE49-F238E27FC236}">
                <a16:creationId xmlns:a16="http://schemas.microsoft.com/office/drawing/2014/main" id="{F61B799F-D982-A49D-6B36-42992C69D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a:extLst>
              <a:ext uri="{FF2B5EF4-FFF2-40B4-BE49-F238E27FC236}">
                <a16:creationId xmlns:a16="http://schemas.microsoft.com/office/drawing/2014/main" id="{AB1E0B49-2F68-8A77-4CBC-1C7CFF4A58E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a:extLst>
              <a:ext uri="{FF2B5EF4-FFF2-40B4-BE49-F238E27FC236}">
                <a16:creationId xmlns:a16="http://schemas.microsoft.com/office/drawing/2014/main" id="{5F41D75C-3C2D-0664-153A-D27CAED55A7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a:extLst>
              <a:ext uri="{FF2B5EF4-FFF2-40B4-BE49-F238E27FC236}">
                <a16:creationId xmlns:a16="http://schemas.microsoft.com/office/drawing/2014/main" id="{F94930F3-02B8-664C-9837-023DCF7029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
            <a:extLst>
              <a:ext uri="{FF2B5EF4-FFF2-40B4-BE49-F238E27FC236}">
                <a16:creationId xmlns:a16="http://schemas.microsoft.com/office/drawing/2014/main" id="{92EDAED5-46F4-F2B6-3EB8-A933DE18FD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2">
            <a:extLst>
              <a:ext uri="{FF2B5EF4-FFF2-40B4-BE49-F238E27FC236}">
                <a16:creationId xmlns:a16="http://schemas.microsoft.com/office/drawing/2014/main" id="{14BDE192-21CD-30FC-7A0F-7A53A9F4ED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4">
            <a:extLst>
              <a:ext uri="{FF2B5EF4-FFF2-40B4-BE49-F238E27FC236}">
                <a16:creationId xmlns:a16="http://schemas.microsoft.com/office/drawing/2014/main" id="{3BAAADBF-B822-3FE0-FF8D-D6719CABD63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édération Française de Triathlon - Home | Facebook">
            <a:extLst>
              <a:ext uri="{FF2B5EF4-FFF2-40B4-BE49-F238E27FC236}">
                <a16:creationId xmlns:a16="http://schemas.microsoft.com/office/drawing/2014/main" id="{4850FA35-8941-AFFD-2FA8-C5952E353E4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D9C0916-B23A-52FC-D7BD-9E720CA46C41}"/>
              </a:ext>
            </a:extLst>
          </p:cNvPr>
          <p:cNvSpPr/>
          <p:nvPr/>
        </p:nvSpPr>
        <p:spPr>
          <a:xfrm>
            <a:off x="7786406" y="414914"/>
            <a:ext cx="3434484" cy="643638"/>
          </a:xfrm>
          <a:prstGeom prst="rect">
            <a:avLst/>
          </a:prstGeom>
        </p:spPr>
        <p:txBody>
          <a:bodyPr wrap="square" rtlCol="0">
            <a:spAutoFit/>
          </a:bodyPr>
          <a:lstStyle/>
          <a:p>
            <a:pPr algn="just">
              <a:lnSpc>
                <a:spcPct val="120000"/>
              </a:lnSpc>
            </a:pPr>
            <a:r>
              <a:rPr lang="fr-FR" sz="3200" i="1" dirty="0">
                <a:solidFill>
                  <a:srgbClr val="FFE3D9"/>
                </a:solidFill>
                <a:latin typeface="Arial Black" panose="020B0A04020102020204" pitchFamily="34" charset="0"/>
                <a:ea typeface="Lato Black" panose="020F0502020204030203" pitchFamily="34" charset="0"/>
                <a:cs typeface="Lato Black" panose="020F0502020204030203" pitchFamily="34" charset="0"/>
              </a:rPr>
              <a:t>R.S.E</a:t>
            </a:r>
          </a:p>
        </p:txBody>
      </p:sp>
      <p:sp>
        <p:nvSpPr>
          <p:cNvPr id="79" name="Rectangle 78">
            <a:extLst>
              <a:ext uri="{FF2B5EF4-FFF2-40B4-BE49-F238E27FC236}">
                <a16:creationId xmlns:a16="http://schemas.microsoft.com/office/drawing/2014/main" id="{01AD339F-024B-F137-988C-49E2DFEBE20C}"/>
              </a:ext>
            </a:extLst>
          </p:cNvPr>
          <p:cNvSpPr/>
          <p:nvPr/>
        </p:nvSpPr>
        <p:spPr>
          <a:xfrm>
            <a:off x="8945575" y="1023848"/>
            <a:ext cx="2820678" cy="946606"/>
          </a:xfrm>
          <a:prstGeom prst="rect">
            <a:avLst/>
          </a:prstGeom>
        </p:spPr>
        <p:txBody>
          <a:bodyPr wrap="square" rtlCol="0">
            <a:spAutoFit/>
          </a:bodyPr>
          <a:lstStyle/>
          <a:p>
            <a:pPr algn="just" rtl="0">
              <a:lnSpc>
                <a:spcPct val="120000"/>
              </a:lnSpc>
            </a:pPr>
            <a:r>
              <a:rPr lang="fr-FR" sz="2400" i="1" dirty="0">
                <a:solidFill>
                  <a:srgbClr val="FFE3D9"/>
                </a:solidFill>
                <a:latin typeface="Arial Black" panose="020B0A04020102020204" pitchFamily="34" charset="0"/>
                <a:ea typeface="Lato" panose="020F0502020204030203" pitchFamily="34" charset="0"/>
                <a:cs typeface="Arial" panose="020B0604020202020204" pitchFamily="34" charset="0"/>
              </a:rPr>
              <a:t>Qualité de vie au travail</a:t>
            </a:r>
            <a:endParaRPr lang="fr-FR" sz="2400" i="1" dirty="0">
              <a:solidFill>
                <a:srgbClr val="FFE3D9"/>
              </a:solidFill>
              <a:latin typeface="Arial" panose="020B0604020202020204" pitchFamily="34" charset="0"/>
              <a:ea typeface="Lato" panose="020F0502020204030203" pitchFamily="34" charset="0"/>
              <a:cs typeface="Arial" panose="020B0604020202020204" pitchFamily="34" charset="0"/>
            </a:endParaRPr>
          </a:p>
        </p:txBody>
      </p:sp>
      <p:sp>
        <p:nvSpPr>
          <p:cNvPr id="80" name="Rectangle 79">
            <a:extLst>
              <a:ext uri="{FF2B5EF4-FFF2-40B4-BE49-F238E27FC236}">
                <a16:creationId xmlns:a16="http://schemas.microsoft.com/office/drawing/2014/main" id="{1C54B451-BC26-6C1D-7803-887F4A1CF81D}"/>
              </a:ext>
            </a:extLst>
          </p:cNvPr>
          <p:cNvSpPr/>
          <p:nvPr/>
        </p:nvSpPr>
        <p:spPr>
          <a:xfrm>
            <a:off x="7372382" y="5344349"/>
            <a:ext cx="4989316" cy="505779"/>
          </a:xfrm>
          <a:prstGeom prst="rect">
            <a:avLst/>
          </a:prstGeom>
        </p:spPr>
        <p:txBody>
          <a:bodyPr wrap="square" rtlCol="0">
            <a:spAutoFit/>
          </a:bodyPr>
          <a:lstStyle/>
          <a:p>
            <a:pPr algn="just">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Engagement local</a:t>
            </a:r>
          </a:p>
        </p:txBody>
      </p:sp>
      <p:sp>
        <p:nvSpPr>
          <p:cNvPr id="11" name="ZoneTexte 10">
            <a:extLst>
              <a:ext uri="{FF2B5EF4-FFF2-40B4-BE49-F238E27FC236}">
                <a16:creationId xmlns:a16="http://schemas.microsoft.com/office/drawing/2014/main" id="{A9F047E3-CB4F-8559-B442-0FCA72CED987}"/>
              </a:ext>
            </a:extLst>
          </p:cNvPr>
          <p:cNvSpPr txBox="1"/>
          <p:nvPr/>
        </p:nvSpPr>
        <p:spPr>
          <a:xfrm>
            <a:off x="850899" y="1395651"/>
            <a:ext cx="5909394" cy="400110"/>
          </a:xfrm>
          <a:prstGeom prst="rect">
            <a:avLst/>
          </a:prstGeom>
          <a:noFill/>
        </p:spPr>
        <p:txBody>
          <a:bodyPr wrap="square" lIns="91440" tIns="45720" rIns="91440" bIns="45720" anchor="t">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u="sng" dirty="0">
                <a:solidFill>
                  <a:srgbClr val="2B2A29"/>
                </a:solidFill>
                <a:latin typeface="Arial"/>
                <a:ea typeface="Lato"/>
                <a:cs typeface="Arial"/>
              </a:rPr>
              <a:t>Responsabilité </a:t>
            </a:r>
            <a:r>
              <a:rPr lang="fr-FR" sz="2000" b="1" u="sng" dirty="0" err="1">
                <a:solidFill>
                  <a:srgbClr val="2B2A29"/>
                </a:solidFill>
                <a:latin typeface="Arial"/>
                <a:ea typeface="Lato"/>
                <a:cs typeface="Arial"/>
              </a:rPr>
              <a:t>Sociétale</a:t>
            </a:r>
            <a:r>
              <a:rPr lang="fr-FR" sz="2000" b="1" u="sng" dirty="0">
                <a:solidFill>
                  <a:srgbClr val="2B2A29"/>
                </a:solidFill>
                <a:latin typeface="Arial"/>
                <a:ea typeface="Lato"/>
                <a:cs typeface="Arial"/>
              </a:rPr>
              <a:t> et Environnementale:</a:t>
            </a:r>
          </a:p>
        </p:txBody>
      </p:sp>
      <p:sp>
        <p:nvSpPr>
          <p:cNvPr id="19" name="ZoneTexte 18">
            <a:extLst>
              <a:ext uri="{FF2B5EF4-FFF2-40B4-BE49-F238E27FC236}">
                <a16:creationId xmlns:a16="http://schemas.microsoft.com/office/drawing/2014/main" id="{FF9770D4-7228-0C59-7BB6-1A41938E7F5E}"/>
              </a:ext>
            </a:extLst>
          </p:cNvPr>
          <p:cNvSpPr txBox="1"/>
          <p:nvPr/>
        </p:nvSpPr>
        <p:spPr>
          <a:xfrm>
            <a:off x="323767" y="931419"/>
            <a:ext cx="6370020" cy="369332"/>
          </a:xfrm>
          <a:prstGeom prst="rect">
            <a:avLst/>
          </a:prstGeom>
          <a:noFill/>
        </p:spPr>
        <p:txBody>
          <a:bodyPr wrap="square" rtlCol="0">
            <a:spAutoFit/>
          </a:bodyPr>
          <a:lstStyle/>
          <a:p>
            <a:pPr algn="l"/>
            <a:r>
              <a:rPr lang="fr-FR" b="1" dirty="0"/>
              <a:t>Nos valeurs et engagements à votre service :</a:t>
            </a:r>
          </a:p>
        </p:txBody>
      </p:sp>
      <p:sp>
        <p:nvSpPr>
          <p:cNvPr id="21" name="ZoneTexte 20">
            <a:extLst>
              <a:ext uri="{FF2B5EF4-FFF2-40B4-BE49-F238E27FC236}">
                <a16:creationId xmlns:a16="http://schemas.microsoft.com/office/drawing/2014/main" id="{49BA1EA0-C70F-70FA-24E1-C6849FB03920}"/>
              </a:ext>
            </a:extLst>
          </p:cNvPr>
          <p:cNvSpPr txBox="1"/>
          <p:nvPr/>
        </p:nvSpPr>
        <p:spPr>
          <a:xfrm>
            <a:off x="624694" y="2007762"/>
            <a:ext cx="6954025" cy="646331"/>
          </a:xfrm>
          <a:prstGeom prst="rect">
            <a:avLst/>
          </a:prstGeom>
          <a:noFill/>
        </p:spPr>
        <p:txBody>
          <a:bodyPr wrap="square" rtlCol="0">
            <a:spAutoFit/>
          </a:bodyPr>
          <a:lstStyle/>
          <a:p>
            <a:pPr algn="l"/>
            <a:r>
              <a:rPr lang="fr-FR" b="1" dirty="0"/>
              <a:t>Engagement sur la protection des enfants 1</a:t>
            </a:r>
            <a:r>
              <a:rPr lang="fr-FR" b="1" baseline="30000" dirty="0"/>
              <a:t>er</a:t>
            </a:r>
            <a:r>
              <a:rPr lang="fr-FR" b="1" dirty="0"/>
              <a:t> club ami de l’UNICEF en touraine</a:t>
            </a:r>
          </a:p>
        </p:txBody>
      </p:sp>
      <p:sp>
        <p:nvSpPr>
          <p:cNvPr id="35" name="ZoneTexte 34">
            <a:extLst>
              <a:ext uri="{FF2B5EF4-FFF2-40B4-BE49-F238E27FC236}">
                <a16:creationId xmlns:a16="http://schemas.microsoft.com/office/drawing/2014/main" id="{113C0A66-0912-1E54-C15B-91F0CE409F2B}"/>
              </a:ext>
            </a:extLst>
          </p:cNvPr>
          <p:cNvSpPr txBox="1"/>
          <p:nvPr/>
        </p:nvSpPr>
        <p:spPr>
          <a:xfrm>
            <a:off x="624694" y="2675811"/>
            <a:ext cx="6954025" cy="369332"/>
          </a:xfrm>
          <a:prstGeom prst="rect">
            <a:avLst/>
          </a:prstGeom>
          <a:noFill/>
        </p:spPr>
        <p:txBody>
          <a:bodyPr wrap="square" rtlCol="0">
            <a:spAutoFit/>
          </a:bodyPr>
          <a:lstStyle/>
          <a:p>
            <a:pPr algn="l"/>
            <a:r>
              <a:rPr lang="fr-FR" b="1" dirty="0"/>
              <a:t>Engagement sur la sensibilisation à la gestion de l’eau avec l’UNICEF</a:t>
            </a:r>
          </a:p>
        </p:txBody>
      </p:sp>
      <p:sp>
        <p:nvSpPr>
          <p:cNvPr id="37" name="ZoneTexte 36">
            <a:extLst>
              <a:ext uri="{FF2B5EF4-FFF2-40B4-BE49-F238E27FC236}">
                <a16:creationId xmlns:a16="http://schemas.microsoft.com/office/drawing/2014/main" id="{C2BD50FB-68C1-892B-0B66-946FADF17339}"/>
              </a:ext>
            </a:extLst>
          </p:cNvPr>
          <p:cNvSpPr txBox="1"/>
          <p:nvPr/>
        </p:nvSpPr>
        <p:spPr>
          <a:xfrm>
            <a:off x="624694" y="3101837"/>
            <a:ext cx="6370020" cy="646331"/>
          </a:xfrm>
          <a:prstGeom prst="rect">
            <a:avLst/>
          </a:prstGeom>
          <a:noFill/>
        </p:spPr>
        <p:txBody>
          <a:bodyPr wrap="square" rtlCol="0">
            <a:spAutoFit/>
          </a:bodyPr>
          <a:lstStyle/>
          <a:p>
            <a:pPr algn="l"/>
            <a:r>
              <a:rPr lang="fr-FR" b="1" dirty="0"/>
              <a:t>Engagement « colosse aux pieds d’argile » prévention sur les violences sexuelles et harcèlements </a:t>
            </a:r>
          </a:p>
        </p:txBody>
      </p:sp>
      <p:sp>
        <p:nvSpPr>
          <p:cNvPr id="39" name="ZoneTexte 38">
            <a:extLst>
              <a:ext uri="{FF2B5EF4-FFF2-40B4-BE49-F238E27FC236}">
                <a16:creationId xmlns:a16="http://schemas.microsoft.com/office/drawing/2014/main" id="{966746CD-ACCF-E587-BBE0-8296AF4CA8F8}"/>
              </a:ext>
            </a:extLst>
          </p:cNvPr>
          <p:cNvSpPr txBox="1"/>
          <p:nvPr/>
        </p:nvSpPr>
        <p:spPr>
          <a:xfrm>
            <a:off x="620586" y="3663448"/>
            <a:ext cx="6370020" cy="646331"/>
          </a:xfrm>
          <a:prstGeom prst="rect">
            <a:avLst/>
          </a:prstGeom>
          <a:noFill/>
        </p:spPr>
        <p:txBody>
          <a:bodyPr wrap="square" rtlCol="0">
            <a:spAutoFit/>
          </a:bodyPr>
          <a:lstStyle/>
          <a:p>
            <a:pPr algn="l"/>
            <a:r>
              <a:rPr lang="fr-FR" b="1" dirty="0"/>
              <a:t>« J’apprends à Nager » apprentissage avec 10 séances gratuites pour les enfants  pour prévenir les noyades.</a:t>
            </a:r>
          </a:p>
        </p:txBody>
      </p:sp>
      <p:sp>
        <p:nvSpPr>
          <p:cNvPr id="44" name="ZoneTexte 43">
            <a:extLst>
              <a:ext uri="{FF2B5EF4-FFF2-40B4-BE49-F238E27FC236}">
                <a16:creationId xmlns:a16="http://schemas.microsoft.com/office/drawing/2014/main" id="{05EFCDDE-478B-3121-FC4A-6CE01424D3EB}"/>
              </a:ext>
            </a:extLst>
          </p:cNvPr>
          <p:cNvSpPr txBox="1"/>
          <p:nvPr/>
        </p:nvSpPr>
        <p:spPr>
          <a:xfrm>
            <a:off x="733377" y="4479159"/>
            <a:ext cx="5909394" cy="400110"/>
          </a:xfrm>
          <a:prstGeom prst="rect">
            <a:avLst/>
          </a:prstGeom>
          <a:noFill/>
        </p:spPr>
        <p:txBody>
          <a:bodyPr wrap="square" lIns="91440" tIns="45720" rIns="91440" bIns="45720" anchor="t">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u="sng" dirty="0">
                <a:solidFill>
                  <a:srgbClr val="2B2A29"/>
                </a:solidFill>
                <a:latin typeface="Arial"/>
                <a:ea typeface="Lato"/>
                <a:cs typeface="Arial"/>
              </a:rPr>
              <a:t>Qualité de vie au travail :</a:t>
            </a:r>
          </a:p>
        </p:txBody>
      </p:sp>
      <p:grpSp>
        <p:nvGrpSpPr>
          <p:cNvPr id="48" name="Groupe 47">
            <a:extLst>
              <a:ext uri="{FF2B5EF4-FFF2-40B4-BE49-F238E27FC236}">
                <a16:creationId xmlns:a16="http://schemas.microsoft.com/office/drawing/2014/main" id="{A6CAD2EC-A293-B5DD-44EE-ACF556072B40}"/>
              </a:ext>
              <a:ext uri="{C183D7F6-B498-43B3-948B-1728B52AA6E4}">
                <adec:decorative xmlns:adec="http://schemas.microsoft.com/office/drawing/2017/decorative" val="1"/>
              </a:ext>
            </a:extLst>
          </p:cNvPr>
          <p:cNvGrpSpPr/>
          <p:nvPr/>
        </p:nvGrpSpPr>
        <p:grpSpPr>
          <a:xfrm>
            <a:off x="302827" y="5079540"/>
            <a:ext cx="259660" cy="259660"/>
            <a:chOff x="2288721" y="2772229"/>
            <a:chExt cx="2471965" cy="2471965"/>
          </a:xfrm>
        </p:grpSpPr>
        <p:sp>
          <p:nvSpPr>
            <p:cNvPr id="46" name="Ovale 30">
              <a:extLst>
                <a:ext uri="{FF2B5EF4-FFF2-40B4-BE49-F238E27FC236}">
                  <a16:creationId xmlns:a16="http://schemas.microsoft.com/office/drawing/2014/main" id="{86E5AC25-F284-59FE-4E6A-16C2639348DF}"/>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47" name="Forme libre 29">
              <a:extLst>
                <a:ext uri="{FF2B5EF4-FFF2-40B4-BE49-F238E27FC236}">
                  <a16:creationId xmlns:a16="http://schemas.microsoft.com/office/drawing/2014/main" id="{504456F2-FDDF-5339-E382-558842FBA72E}"/>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52" name="Groupe 51">
            <a:extLst>
              <a:ext uri="{FF2B5EF4-FFF2-40B4-BE49-F238E27FC236}">
                <a16:creationId xmlns:a16="http://schemas.microsoft.com/office/drawing/2014/main" id="{AEF5431F-A2EA-825C-3027-6C3D178B87EF}"/>
              </a:ext>
              <a:ext uri="{C183D7F6-B498-43B3-948B-1728B52AA6E4}">
                <adec:decorative xmlns:adec="http://schemas.microsoft.com/office/drawing/2017/decorative" val="1"/>
              </a:ext>
            </a:extLst>
          </p:cNvPr>
          <p:cNvGrpSpPr/>
          <p:nvPr/>
        </p:nvGrpSpPr>
        <p:grpSpPr>
          <a:xfrm>
            <a:off x="310264" y="5689469"/>
            <a:ext cx="259660" cy="259660"/>
            <a:chOff x="2288721" y="2772229"/>
            <a:chExt cx="2471965" cy="2471965"/>
          </a:xfrm>
        </p:grpSpPr>
        <p:sp>
          <p:nvSpPr>
            <p:cNvPr id="50" name="Ovale 30">
              <a:extLst>
                <a:ext uri="{FF2B5EF4-FFF2-40B4-BE49-F238E27FC236}">
                  <a16:creationId xmlns:a16="http://schemas.microsoft.com/office/drawing/2014/main" id="{8E0059F7-0D1D-8254-D52E-DA0341545AC5}"/>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51" name="Forme libre 29">
              <a:extLst>
                <a:ext uri="{FF2B5EF4-FFF2-40B4-BE49-F238E27FC236}">
                  <a16:creationId xmlns:a16="http://schemas.microsoft.com/office/drawing/2014/main" id="{DDE68E1D-B61D-C340-6132-91ED8AEC3755}"/>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sp>
        <p:nvSpPr>
          <p:cNvPr id="56" name="ZoneTexte 55">
            <a:extLst>
              <a:ext uri="{FF2B5EF4-FFF2-40B4-BE49-F238E27FC236}">
                <a16:creationId xmlns:a16="http://schemas.microsoft.com/office/drawing/2014/main" id="{94E8435F-499D-71ED-1A5A-305B9E8FCD3E}"/>
              </a:ext>
            </a:extLst>
          </p:cNvPr>
          <p:cNvSpPr txBox="1"/>
          <p:nvPr/>
        </p:nvSpPr>
        <p:spPr>
          <a:xfrm>
            <a:off x="620586" y="4875275"/>
            <a:ext cx="6370020" cy="646331"/>
          </a:xfrm>
          <a:prstGeom prst="rect">
            <a:avLst/>
          </a:prstGeom>
          <a:noFill/>
        </p:spPr>
        <p:txBody>
          <a:bodyPr wrap="square" rtlCol="0">
            <a:spAutoFit/>
          </a:bodyPr>
          <a:lstStyle/>
          <a:p>
            <a:pPr algn="l"/>
            <a:r>
              <a:rPr lang="fr-FR" b="1" dirty="0"/>
              <a:t>Remise pour vos salariés pour leur adhésion au club pour inciter à une activité sportive</a:t>
            </a:r>
          </a:p>
        </p:txBody>
      </p:sp>
      <p:sp>
        <p:nvSpPr>
          <p:cNvPr id="58" name="ZoneTexte 57">
            <a:extLst>
              <a:ext uri="{FF2B5EF4-FFF2-40B4-BE49-F238E27FC236}">
                <a16:creationId xmlns:a16="http://schemas.microsoft.com/office/drawing/2014/main" id="{31D277BA-0718-9E02-54F3-082B5A9DB365}"/>
              </a:ext>
            </a:extLst>
          </p:cNvPr>
          <p:cNvSpPr txBox="1"/>
          <p:nvPr/>
        </p:nvSpPr>
        <p:spPr>
          <a:xfrm>
            <a:off x="616627" y="5636508"/>
            <a:ext cx="6370020" cy="369332"/>
          </a:xfrm>
          <a:prstGeom prst="rect">
            <a:avLst/>
          </a:prstGeom>
          <a:noFill/>
        </p:spPr>
        <p:txBody>
          <a:bodyPr wrap="square" rtlCol="0">
            <a:spAutoFit/>
          </a:bodyPr>
          <a:lstStyle/>
          <a:p>
            <a:pPr algn="l"/>
            <a:r>
              <a:rPr lang="fr-FR" b="1" dirty="0"/>
              <a:t>Proposition JAN orienter sur les enfants de vos salariés</a:t>
            </a:r>
          </a:p>
        </p:txBody>
      </p:sp>
      <p:grpSp>
        <p:nvGrpSpPr>
          <p:cNvPr id="63" name="Groupe 62">
            <a:extLst>
              <a:ext uri="{FF2B5EF4-FFF2-40B4-BE49-F238E27FC236}">
                <a16:creationId xmlns:a16="http://schemas.microsoft.com/office/drawing/2014/main" id="{60C0CEAF-7D14-1B0A-8BF3-E701E66DEB23}"/>
              </a:ext>
              <a:ext uri="{C183D7F6-B498-43B3-948B-1728B52AA6E4}">
                <adec:decorative xmlns:adec="http://schemas.microsoft.com/office/drawing/2017/decorative" val="1"/>
              </a:ext>
            </a:extLst>
          </p:cNvPr>
          <p:cNvGrpSpPr/>
          <p:nvPr/>
        </p:nvGrpSpPr>
        <p:grpSpPr>
          <a:xfrm>
            <a:off x="315700" y="6144144"/>
            <a:ext cx="259660" cy="259660"/>
            <a:chOff x="2288721" y="2772229"/>
            <a:chExt cx="2471965" cy="2471965"/>
          </a:xfrm>
        </p:grpSpPr>
        <p:sp>
          <p:nvSpPr>
            <p:cNvPr id="61" name="Ovale 30">
              <a:extLst>
                <a:ext uri="{FF2B5EF4-FFF2-40B4-BE49-F238E27FC236}">
                  <a16:creationId xmlns:a16="http://schemas.microsoft.com/office/drawing/2014/main" id="{66C3AEE2-B5B0-1ECF-A524-1D48D3428B5D}"/>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62" name="Forme libre 29">
              <a:extLst>
                <a:ext uri="{FF2B5EF4-FFF2-40B4-BE49-F238E27FC236}">
                  <a16:creationId xmlns:a16="http://schemas.microsoft.com/office/drawing/2014/main" id="{05E2060F-0C92-2323-25B7-E36C838BE38F}"/>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sp>
        <p:nvSpPr>
          <p:cNvPr id="67" name="ZoneTexte 66">
            <a:extLst>
              <a:ext uri="{FF2B5EF4-FFF2-40B4-BE49-F238E27FC236}">
                <a16:creationId xmlns:a16="http://schemas.microsoft.com/office/drawing/2014/main" id="{320EF82F-FB7B-7770-BD58-892DCA7DBA77}"/>
              </a:ext>
            </a:extLst>
          </p:cNvPr>
          <p:cNvSpPr txBox="1"/>
          <p:nvPr/>
        </p:nvSpPr>
        <p:spPr>
          <a:xfrm>
            <a:off x="616627" y="6074497"/>
            <a:ext cx="6370020" cy="369332"/>
          </a:xfrm>
          <a:prstGeom prst="rect">
            <a:avLst/>
          </a:prstGeom>
          <a:noFill/>
        </p:spPr>
        <p:txBody>
          <a:bodyPr wrap="square" rtlCol="0">
            <a:spAutoFit/>
          </a:bodyPr>
          <a:lstStyle/>
          <a:p>
            <a:pPr algn="l"/>
            <a:r>
              <a:rPr lang="fr-FR" b="1" dirty="0"/>
              <a:t>Réflexion sur l’organisation d’un challenge inter-entreprise</a:t>
            </a:r>
          </a:p>
        </p:txBody>
      </p:sp>
      <p:pic>
        <p:nvPicPr>
          <p:cNvPr id="77" name="Picture 24">
            <a:extLst>
              <a:ext uri="{FF2B5EF4-FFF2-40B4-BE49-F238E27FC236}">
                <a16:creationId xmlns:a16="http://schemas.microsoft.com/office/drawing/2014/main" id="{80A0176A-591A-CD93-C726-E23D36837BD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966" t="4960" r="6499" b="13152"/>
          <a:stretch/>
        </p:blipFill>
        <p:spPr bwMode="auto">
          <a:xfrm>
            <a:off x="7366123" y="2386169"/>
            <a:ext cx="2030407" cy="23473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FEF40F2E-3520-2C65-00E7-0C89C7CF7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902" y="2084455"/>
            <a:ext cx="2562513" cy="1441415"/>
          </a:xfrm>
          <a:prstGeom prst="rect">
            <a:avLst/>
          </a:prstGeom>
          <a:noFill/>
          <a:extLst>
            <a:ext uri="{909E8E84-426E-40DD-AFC4-6F175D3DCCD1}">
              <a14:hiddenFill xmlns:a14="http://schemas.microsoft.com/office/drawing/2010/main">
                <a:solidFill>
                  <a:srgbClr val="FFFFFF"/>
                </a:solidFill>
              </a14:hiddenFill>
            </a:ext>
          </a:extLst>
        </p:spPr>
      </p:pic>
      <p:pic>
        <p:nvPicPr>
          <p:cNvPr id="83" name="Image 82">
            <a:extLst>
              <a:ext uri="{FF2B5EF4-FFF2-40B4-BE49-F238E27FC236}">
                <a16:creationId xmlns:a16="http://schemas.microsoft.com/office/drawing/2014/main" id="{2D0B08EE-2714-EAF8-0C48-FBEEFD4C7DE4}"/>
              </a:ext>
            </a:extLst>
          </p:cNvPr>
          <p:cNvPicPr>
            <a:picLocks noChangeAspect="1"/>
          </p:cNvPicPr>
          <p:nvPr/>
        </p:nvPicPr>
        <p:blipFill>
          <a:blip r:embed="rId22"/>
          <a:stretch>
            <a:fillRect/>
          </a:stretch>
        </p:blipFill>
        <p:spPr>
          <a:xfrm>
            <a:off x="9503648" y="3897918"/>
            <a:ext cx="2395335" cy="1455438"/>
          </a:xfrm>
          <a:prstGeom prst="rect">
            <a:avLst/>
          </a:prstGeom>
        </p:spPr>
      </p:pic>
    </p:spTree>
    <p:extLst>
      <p:ext uri="{BB962C8B-B14F-4D97-AF65-F5344CB8AC3E}">
        <p14:creationId xmlns:p14="http://schemas.microsoft.com/office/powerpoint/2010/main" val="183311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18" name="Zone de texte 1133">
            <a:extLst>
              <a:ext uri="{FF2B5EF4-FFF2-40B4-BE49-F238E27FC236}">
                <a16:creationId xmlns:a16="http://schemas.microsoft.com/office/drawing/2014/main" id="{29974466-D4BA-6987-0838-BB849A01E258}"/>
              </a:ext>
            </a:extLst>
          </p:cNvPr>
          <p:cNvSpPr txBox="1"/>
          <p:nvPr/>
        </p:nvSpPr>
        <p:spPr>
          <a:xfrm>
            <a:off x="381000" y="243235"/>
            <a:ext cx="8595852" cy="495905"/>
          </a:xfrm>
          <a:prstGeom prst="rect">
            <a:avLst/>
          </a:prstGeom>
          <a:noFill/>
        </p:spPr>
        <p:txBody>
          <a:bodyPr wrap="square" rtlCol="0">
            <a:spAutoFit/>
          </a:bodyPr>
          <a:lstStyle/>
          <a:p>
            <a:pPr rtl="0">
              <a:lnSpc>
                <a:spcPct val="80000"/>
              </a:lnSpc>
            </a:pPr>
            <a:r>
              <a:rPr lang="fr-FR" sz="3200" dirty="0">
                <a:solidFill>
                  <a:schemeClr val="accent1"/>
                </a:solidFill>
                <a:latin typeface="Arial Black" panose="020B0A04020102020204" pitchFamily="34" charset="0"/>
                <a:ea typeface="Lato Black" panose="020F0502020204030203" pitchFamily="34" charset="0"/>
                <a:cs typeface="Lato Black" panose="020F0502020204030203" pitchFamily="34" charset="0"/>
              </a:rPr>
              <a:t>Un partenariat Gagnant/Gagnant</a:t>
            </a:r>
          </a:p>
        </p:txBody>
      </p:sp>
      <p:grpSp>
        <p:nvGrpSpPr>
          <p:cNvPr id="22" name="Groupe 21">
            <a:extLst>
              <a:ext uri="{FF2B5EF4-FFF2-40B4-BE49-F238E27FC236}">
                <a16:creationId xmlns:a16="http://schemas.microsoft.com/office/drawing/2014/main" id="{08B4443F-C362-5A64-CD18-50B801CC3618}"/>
              </a:ext>
              <a:ext uri="{C183D7F6-B498-43B3-948B-1728B52AA6E4}">
                <adec:decorative xmlns:adec="http://schemas.microsoft.com/office/drawing/2017/decorative" val="1"/>
              </a:ext>
            </a:extLst>
          </p:cNvPr>
          <p:cNvGrpSpPr/>
          <p:nvPr/>
        </p:nvGrpSpPr>
        <p:grpSpPr>
          <a:xfrm>
            <a:off x="291880" y="2897486"/>
            <a:ext cx="259660" cy="259660"/>
            <a:chOff x="2288721" y="2772229"/>
            <a:chExt cx="2471965" cy="2471965"/>
          </a:xfrm>
        </p:grpSpPr>
        <p:sp>
          <p:nvSpPr>
            <p:cNvPr id="23" name="Ovale 21">
              <a:extLst>
                <a:ext uri="{FF2B5EF4-FFF2-40B4-BE49-F238E27FC236}">
                  <a16:creationId xmlns:a16="http://schemas.microsoft.com/office/drawing/2014/main" id="{BD6E5B46-94D4-AF4E-6C0D-6E2A0C72645C}"/>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4" name="Forme libre 29">
              <a:extLst>
                <a:ext uri="{FF2B5EF4-FFF2-40B4-BE49-F238E27FC236}">
                  <a16:creationId xmlns:a16="http://schemas.microsoft.com/office/drawing/2014/main" id="{D45640ED-59BA-DB04-65E9-B001BD432DAA}"/>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5" name="Groupe 24">
            <a:extLst>
              <a:ext uri="{FF2B5EF4-FFF2-40B4-BE49-F238E27FC236}">
                <a16:creationId xmlns:a16="http://schemas.microsoft.com/office/drawing/2014/main" id="{627CC4DA-9AEE-5AC9-405B-316279940416}"/>
              </a:ext>
              <a:ext uri="{C183D7F6-B498-43B3-948B-1728B52AA6E4}">
                <adec:decorative xmlns:adec="http://schemas.microsoft.com/office/drawing/2017/decorative" val="1"/>
              </a:ext>
            </a:extLst>
          </p:cNvPr>
          <p:cNvGrpSpPr/>
          <p:nvPr/>
        </p:nvGrpSpPr>
        <p:grpSpPr>
          <a:xfrm>
            <a:off x="293017" y="4184545"/>
            <a:ext cx="259660" cy="259660"/>
            <a:chOff x="2288721" y="2772229"/>
            <a:chExt cx="2471965" cy="2471965"/>
          </a:xfrm>
        </p:grpSpPr>
        <p:sp>
          <p:nvSpPr>
            <p:cNvPr id="26" name="Ovale 30">
              <a:extLst>
                <a:ext uri="{FF2B5EF4-FFF2-40B4-BE49-F238E27FC236}">
                  <a16:creationId xmlns:a16="http://schemas.microsoft.com/office/drawing/2014/main" id="{212685BD-01A4-51A0-BA08-9CAA13C336DF}"/>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7" name="Forme libre 29">
              <a:extLst>
                <a:ext uri="{FF2B5EF4-FFF2-40B4-BE49-F238E27FC236}">
                  <a16:creationId xmlns:a16="http://schemas.microsoft.com/office/drawing/2014/main" id="{7744217D-84C5-03B5-34DC-3062CE881690}"/>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EE87B78A-C1E8-D762-E912-165175BD6336}"/>
              </a:ext>
              <a:ext uri="{C183D7F6-B498-43B3-948B-1728B52AA6E4}">
                <adec:decorative xmlns:adec="http://schemas.microsoft.com/office/drawing/2017/decorative" val="1"/>
              </a:ext>
            </a:extLst>
          </p:cNvPr>
          <p:cNvGrpSpPr/>
          <p:nvPr/>
        </p:nvGrpSpPr>
        <p:grpSpPr>
          <a:xfrm>
            <a:off x="293017" y="5057937"/>
            <a:ext cx="259660" cy="259660"/>
            <a:chOff x="2288721" y="2772229"/>
            <a:chExt cx="2471965" cy="2471965"/>
          </a:xfrm>
        </p:grpSpPr>
        <p:sp>
          <p:nvSpPr>
            <p:cNvPr id="29" name="Ovale 30">
              <a:extLst>
                <a:ext uri="{FF2B5EF4-FFF2-40B4-BE49-F238E27FC236}">
                  <a16:creationId xmlns:a16="http://schemas.microsoft.com/office/drawing/2014/main" id="{4561AB2C-565D-8CCC-1407-FBFDEBCDA697}"/>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0" name="Forme libre 29">
              <a:extLst>
                <a:ext uri="{FF2B5EF4-FFF2-40B4-BE49-F238E27FC236}">
                  <a16:creationId xmlns:a16="http://schemas.microsoft.com/office/drawing/2014/main" id="{35622D3D-6BB0-4636-B168-2748487738AB}"/>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40" name="Groupe 39">
            <a:extLst>
              <a:ext uri="{FF2B5EF4-FFF2-40B4-BE49-F238E27FC236}">
                <a16:creationId xmlns:a16="http://schemas.microsoft.com/office/drawing/2014/main" id="{90BE05AC-A512-770E-7CC8-88F648392279}"/>
              </a:ext>
              <a:ext uri="{C183D7F6-B498-43B3-948B-1728B52AA6E4}">
                <adec:decorative xmlns:adec="http://schemas.microsoft.com/office/drawing/2017/decorative" val="1"/>
              </a:ext>
            </a:extLst>
          </p:cNvPr>
          <p:cNvGrpSpPr/>
          <p:nvPr/>
        </p:nvGrpSpPr>
        <p:grpSpPr>
          <a:xfrm>
            <a:off x="310890" y="2186428"/>
            <a:ext cx="259660" cy="259660"/>
            <a:chOff x="2288721" y="2772229"/>
            <a:chExt cx="2471965" cy="2471965"/>
          </a:xfrm>
        </p:grpSpPr>
        <p:sp>
          <p:nvSpPr>
            <p:cNvPr id="41" name="Ovale 21">
              <a:extLst>
                <a:ext uri="{FF2B5EF4-FFF2-40B4-BE49-F238E27FC236}">
                  <a16:creationId xmlns:a16="http://schemas.microsoft.com/office/drawing/2014/main" id="{A95FAE64-350F-DCCB-7255-2AE5CF84751A}"/>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42" name="Forme libre 29">
              <a:extLst>
                <a:ext uri="{FF2B5EF4-FFF2-40B4-BE49-F238E27FC236}">
                  <a16:creationId xmlns:a16="http://schemas.microsoft.com/office/drawing/2014/main" id="{3841E3B9-306E-D38D-0750-28E32B172807}"/>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pic>
        <p:nvPicPr>
          <p:cNvPr id="54" name="Picture 10">
            <a:extLst>
              <a:ext uri="{FF2B5EF4-FFF2-40B4-BE49-F238E27FC236}">
                <a16:creationId xmlns:a16="http://schemas.microsoft.com/office/drawing/2014/main" id="{9A304441-B185-0EC7-A77A-3F33182CA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0890" y="6256882"/>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0C2E9AE-70B6-EDAF-2DA5-A86843FDC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a:extLst>
              <a:ext uri="{FF2B5EF4-FFF2-40B4-BE49-F238E27FC236}">
                <a16:creationId xmlns:a16="http://schemas.microsoft.com/office/drawing/2014/main" id="{877C7C4D-4300-08E6-E0DF-04A55DFBE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Ville d'Amboise - Loire Aventure">
            <a:extLst>
              <a:ext uri="{FF2B5EF4-FFF2-40B4-BE49-F238E27FC236}">
                <a16:creationId xmlns:a16="http://schemas.microsoft.com/office/drawing/2014/main" id="{97145EF5-FCF3-3CBF-2C07-F2B9ED104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édération française de natation — Wikipédia">
            <a:extLst>
              <a:ext uri="{FF2B5EF4-FFF2-40B4-BE49-F238E27FC236}">
                <a16:creationId xmlns:a16="http://schemas.microsoft.com/office/drawing/2014/main" id="{DBCE6070-1AAB-E01A-39AB-FE9B8CCD5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REDIT AGRICOLE AMBOISE, 7 sq Anciens Combattants AFN, 37400 Amboise -  Banque (adresse, horaires, avis)">
            <a:extLst>
              <a:ext uri="{FF2B5EF4-FFF2-40B4-BE49-F238E27FC236}">
                <a16:creationId xmlns:a16="http://schemas.microsoft.com/office/drawing/2014/main" id="{E254FB8F-3865-0327-1A82-C46F76197E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Un PLUi à revoir : lettre ouverte au président de la Communauté de Communes  du Val d'Amboise - SEPANT">
            <a:extLst>
              <a:ext uri="{FF2B5EF4-FFF2-40B4-BE49-F238E27FC236}">
                <a16:creationId xmlns:a16="http://schemas.microsoft.com/office/drawing/2014/main" id="{C81F6DA6-D2E5-EABA-B950-1E2C673656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es partenaires - Aquatique Club Amboisien">
            <a:extLst>
              <a:ext uri="{FF2B5EF4-FFF2-40B4-BE49-F238E27FC236}">
                <a16:creationId xmlns:a16="http://schemas.microsoft.com/office/drawing/2014/main" id="{A0F78AF5-DEF5-1762-DAF8-D93A090B5DC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ERNEUX CONSTRUCTION | LinkedIn">
            <a:extLst>
              <a:ext uri="{FF2B5EF4-FFF2-40B4-BE49-F238E27FC236}">
                <a16:creationId xmlns:a16="http://schemas.microsoft.com/office/drawing/2014/main" id="{E0BE8529-BACC-2C4A-909C-E770098CE7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ire Renovation | Nazelles">
            <a:extLst>
              <a:ext uri="{FF2B5EF4-FFF2-40B4-BE49-F238E27FC236}">
                <a16:creationId xmlns:a16="http://schemas.microsoft.com/office/drawing/2014/main" id="{EDB8A8A0-1E49-B4DD-46E5-F3CA690CF6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 54">
            <a:extLst>
              <a:ext uri="{FF2B5EF4-FFF2-40B4-BE49-F238E27FC236}">
                <a16:creationId xmlns:a16="http://schemas.microsoft.com/office/drawing/2014/main" id="{B3492055-22E3-2228-A1B1-EF5E8A7DC11A}"/>
              </a:ext>
            </a:extLst>
          </p:cNvPr>
          <p:cNvPicPr>
            <a:picLocks noChangeAspect="1"/>
          </p:cNvPicPr>
          <p:nvPr/>
        </p:nvPicPr>
        <p:blipFill rotWithShape="1">
          <a:blip r:embed="rId13"/>
          <a:srcRect b="61435"/>
          <a:stretch/>
        </p:blipFill>
        <p:spPr>
          <a:xfrm>
            <a:off x="8432098" y="6430356"/>
            <a:ext cx="839786" cy="317321"/>
          </a:xfrm>
          <a:prstGeom prst="rect">
            <a:avLst/>
          </a:prstGeom>
        </p:spPr>
      </p:pic>
      <p:pic>
        <p:nvPicPr>
          <p:cNvPr id="64" name="Picture 8" descr="Les partenaires - Aquatique Club Amboisien">
            <a:extLst>
              <a:ext uri="{FF2B5EF4-FFF2-40B4-BE49-F238E27FC236}">
                <a16:creationId xmlns:a16="http://schemas.microsoft.com/office/drawing/2014/main" id="{92E8013B-25A5-2E82-F7E8-A870DCDCAA6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a:extLst>
              <a:ext uri="{FF2B5EF4-FFF2-40B4-BE49-F238E27FC236}">
                <a16:creationId xmlns:a16="http://schemas.microsoft.com/office/drawing/2014/main" id="{F61B799F-D982-A49D-6B36-42992C69D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a:extLst>
              <a:ext uri="{FF2B5EF4-FFF2-40B4-BE49-F238E27FC236}">
                <a16:creationId xmlns:a16="http://schemas.microsoft.com/office/drawing/2014/main" id="{AB1E0B49-2F68-8A77-4CBC-1C7CFF4A58E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a:extLst>
              <a:ext uri="{FF2B5EF4-FFF2-40B4-BE49-F238E27FC236}">
                <a16:creationId xmlns:a16="http://schemas.microsoft.com/office/drawing/2014/main" id="{5F41D75C-3C2D-0664-153A-D27CAED55A7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a:extLst>
              <a:ext uri="{FF2B5EF4-FFF2-40B4-BE49-F238E27FC236}">
                <a16:creationId xmlns:a16="http://schemas.microsoft.com/office/drawing/2014/main" id="{F94930F3-02B8-664C-9837-023DCF7029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0">
            <a:extLst>
              <a:ext uri="{FF2B5EF4-FFF2-40B4-BE49-F238E27FC236}">
                <a16:creationId xmlns:a16="http://schemas.microsoft.com/office/drawing/2014/main" id="{92EDAED5-46F4-F2B6-3EB8-A933DE18FD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2">
            <a:extLst>
              <a:ext uri="{FF2B5EF4-FFF2-40B4-BE49-F238E27FC236}">
                <a16:creationId xmlns:a16="http://schemas.microsoft.com/office/drawing/2014/main" id="{14BDE192-21CD-30FC-7A0F-7A53A9F4ED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4">
            <a:extLst>
              <a:ext uri="{FF2B5EF4-FFF2-40B4-BE49-F238E27FC236}">
                <a16:creationId xmlns:a16="http://schemas.microsoft.com/office/drawing/2014/main" id="{3BAAADBF-B822-3FE0-FF8D-D6719CABD63C}"/>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édération Française de Triathlon - Home | Facebook">
            <a:extLst>
              <a:ext uri="{FF2B5EF4-FFF2-40B4-BE49-F238E27FC236}">
                <a16:creationId xmlns:a16="http://schemas.microsoft.com/office/drawing/2014/main" id="{4850FA35-8941-AFFD-2FA8-C5952E353E4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D9C0916-B23A-52FC-D7BD-9E720CA46C41}"/>
              </a:ext>
            </a:extLst>
          </p:cNvPr>
          <p:cNvSpPr/>
          <p:nvPr/>
        </p:nvSpPr>
        <p:spPr>
          <a:xfrm>
            <a:off x="7786406" y="414914"/>
            <a:ext cx="3434484" cy="643638"/>
          </a:xfrm>
          <a:prstGeom prst="rect">
            <a:avLst/>
          </a:prstGeom>
        </p:spPr>
        <p:txBody>
          <a:bodyPr wrap="square" rtlCol="0">
            <a:spAutoFit/>
          </a:bodyPr>
          <a:lstStyle/>
          <a:p>
            <a:pPr algn="just">
              <a:lnSpc>
                <a:spcPct val="120000"/>
              </a:lnSpc>
            </a:pPr>
            <a:r>
              <a:rPr lang="fr-FR" sz="3200" i="1" dirty="0">
                <a:solidFill>
                  <a:srgbClr val="FFE3D9"/>
                </a:solidFill>
                <a:latin typeface="Arial Black" panose="020B0A04020102020204" pitchFamily="34" charset="0"/>
                <a:ea typeface="Lato Black" panose="020F0502020204030203" pitchFamily="34" charset="0"/>
                <a:cs typeface="Lato Black" panose="020F0502020204030203" pitchFamily="34" charset="0"/>
              </a:rPr>
              <a:t>R.S.E</a:t>
            </a:r>
          </a:p>
        </p:txBody>
      </p:sp>
      <p:sp>
        <p:nvSpPr>
          <p:cNvPr id="79" name="Rectangle 78">
            <a:extLst>
              <a:ext uri="{FF2B5EF4-FFF2-40B4-BE49-F238E27FC236}">
                <a16:creationId xmlns:a16="http://schemas.microsoft.com/office/drawing/2014/main" id="{01AD339F-024B-F137-988C-49E2DFEBE20C}"/>
              </a:ext>
            </a:extLst>
          </p:cNvPr>
          <p:cNvSpPr/>
          <p:nvPr/>
        </p:nvSpPr>
        <p:spPr>
          <a:xfrm>
            <a:off x="8945575" y="1023848"/>
            <a:ext cx="2820678" cy="946606"/>
          </a:xfrm>
          <a:prstGeom prst="rect">
            <a:avLst/>
          </a:prstGeom>
        </p:spPr>
        <p:txBody>
          <a:bodyPr wrap="square" rtlCol="0">
            <a:spAutoFit/>
          </a:bodyPr>
          <a:lstStyle/>
          <a:p>
            <a:pPr algn="just" rtl="0">
              <a:lnSpc>
                <a:spcPct val="120000"/>
              </a:lnSpc>
            </a:pPr>
            <a:r>
              <a:rPr lang="fr-FR" sz="2400" i="1" dirty="0">
                <a:solidFill>
                  <a:srgbClr val="FFE3D9"/>
                </a:solidFill>
                <a:latin typeface="Arial Black" panose="020B0A04020102020204" pitchFamily="34" charset="0"/>
                <a:ea typeface="Lato" panose="020F0502020204030203" pitchFamily="34" charset="0"/>
                <a:cs typeface="Arial" panose="020B0604020202020204" pitchFamily="34" charset="0"/>
              </a:rPr>
              <a:t>Qualité de vie au travail</a:t>
            </a:r>
            <a:endParaRPr lang="fr-FR" sz="2400" i="1" dirty="0">
              <a:solidFill>
                <a:srgbClr val="FFE3D9"/>
              </a:solidFill>
              <a:latin typeface="Arial" panose="020B0604020202020204" pitchFamily="34" charset="0"/>
              <a:ea typeface="Lato" panose="020F0502020204030203" pitchFamily="34" charset="0"/>
              <a:cs typeface="Arial" panose="020B0604020202020204" pitchFamily="34" charset="0"/>
            </a:endParaRPr>
          </a:p>
        </p:txBody>
      </p:sp>
      <p:sp>
        <p:nvSpPr>
          <p:cNvPr id="80" name="Rectangle 79">
            <a:extLst>
              <a:ext uri="{FF2B5EF4-FFF2-40B4-BE49-F238E27FC236}">
                <a16:creationId xmlns:a16="http://schemas.microsoft.com/office/drawing/2014/main" id="{1C54B451-BC26-6C1D-7803-887F4A1CF81D}"/>
              </a:ext>
            </a:extLst>
          </p:cNvPr>
          <p:cNvSpPr/>
          <p:nvPr/>
        </p:nvSpPr>
        <p:spPr>
          <a:xfrm>
            <a:off x="7372382" y="5344349"/>
            <a:ext cx="4989316" cy="505779"/>
          </a:xfrm>
          <a:prstGeom prst="rect">
            <a:avLst/>
          </a:prstGeom>
        </p:spPr>
        <p:txBody>
          <a:bodyPr wrap="square" rtlCol="0">
            <a:spAutoFit/>
          </a:bodyPr>
          <a:lstStyle/>
          <a:p>
            <a:pPr algn="just">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Engagement local</a:t>
            </a:r>
          </a:p>
        </p:txBody>
      </p:sp>
      <p:sp>
        <p:nvSpPr>
          <p:cNvPr id="11" name="ZoneTexte 10">
            <a:extLst>
              <a:ext uri="{FF2B5EF4-FFF2-40B4-BE49-F238E27FC236}">
                <a16:creationId xmlns:a16="http://schemas.microsoft.com/office/drawing/2014/main" id="{A9F047E3-CB4F-8559-B442-0FCA72CED987}"/>
              </a:ext>
            </a:extLst>
          </p:cNvPr>
          <p:cNvSpPr txBox="1"/>
          <p:nvPr/>
        </p:nvSpPr>
        <p:spPr>
          <a:xfrm>
            <a:off x="850899" y="1395651"/>
            <a:ext cx="5909394" cy="400110"/>
          </a:xfrm>
          <a:prstGeom prst="rect">
            <a:avLst/>
          </a:prstGeom>
          <a:noFill/>
        </p:spPr>
        <p:txBody>
          <a:bodyPr wrap="square" lIns="91440" tIns="45720" rIns="91440" bIns="45720" anchor="t">
            <a:spAutoFit/>
          </a:bodyPr>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u="sng" dirty="0">
                <a:solidFill>
                  <a:srgbClr val="2B2A29"/>
                </a:solidFill>
                <a:latin typeface="Arial"/>
                <a:ea typeface="Lato"/>
                <a:cs typeface="Arial"/>
              </a:rPr>
              <a:t>Le fond Amboise </a:t>
            </a:r>
            <a:r>
              <a:rPr lang="fr-FR" sz="2000" b="1" u="sng">
                <a:solidFill>
                  <a:srgbClr val="2B2A29"/>
                </a:solidFill>
                <a:latin typeface="Arial"/>
                <a:ea typeface="Lato"/>
                <a:cs typeface="Arial"/>
              </a:rPr>
              <a:t>natation (FAN):</a:t>
            </a:r>
            <a:endParaRPr lang="fr-FR" sz="2000" b="1" u="sng" dirty="0">
              <a:solidFill>
                <a:srgbClr val="2B2A29"/>
              </a:solidFill>
              <a:latin typeface="Arial"/>
              <a:ea typeface="Lato"/>
              <a:cs typeface="Arial"/>
            </a:endParaRPr>
          </a:p>
        </p:txBody>
      </p:sp>
      <p:sp>
        <p:nvSpPr>
          <p:cNvPr id="19" name="ZoneTexte 18">
            <a:extLst>
              <a:ext uri="{FF2B5EF4-FFF2-40B4-BE49-F238E27FC236}">
                <a16:creationId xmlns:a16="http://schemas.microsoft.com/office/drawing/2014/main" id="{FF9770D4-7228-0C59-7BB6-1A41938E7F5E}"/>
              </a:ext>
            </a:extLst>
          </p:cNvPr>
          <p:cNvSpPr txBox="1"/>
          <p:nvPr/>
        </p:nvSpPr>
        <p:spPr>
          <a:xfrm>
            <a:off x="323767" y="931419"/>
            <a:ext cx="6370020" cy="369332"/>
          </a:xfrm>
          <a:prstGeom prst="rect">
            <a:avLst/>
          </a:prstGeom>
          <a:noFill/>
        </p:spPr>
        <p:txBody>
          <a:bodyPr wrap="square" rtlCol="0">
            <a:spAutoFit/>
          </a:bodyPr>
          <a:lstStyle/>
          <a:p>
            <a:pPr algn="l"/>
            <a:r>
              <a:rPr lang="fr-FR" b="1" dirty="0"/>
              <a:t>Nos valeurs et engagements à votre service :</a:t>
            </a:r>
          </a:p>
        </p:txBody>
      </p:sp>
      <p:sp>
        <p:nvSpPr>
          <p:cNvPr id="21" name="ZoneTexte 20">
            <a:extLst>
              <a:ext uri="{FF2B5EF4-FFF2-40B4-BE49-F238E27FC236}">
                <a16:creationId xmlns:a16="http://schemas.microsoft.com/office/drawing/2014/main" id="{49BA1EA0-C70F-70FA-24E1-C6849FB03920}"/>
              </a:ext>
            </a:extLst>
          </p:cNvPr>
          <p:cNvSpPr txBox="1"/>
          <p:nvPr/>
        </p:nvSpPr>
        <p:spPr>
          <a:xfrm>
            <a:off x="522948" y="2708688"/>
            <a:ext cx="6954025" cy="646331"/>
          </a:xfrm>
          <a:prstGeom prst="rect">
            <a:avLst/>
          </a:prstGeom>
          <a:noFill/>
        </p:spPr>
        <p:txBody>
          <a:bodyPr wrap="square" rtlCol="0">
            <a:spAutoFit/>
          </a:bodyPr>
          <a:lstStyle/>
          <a:p>
            <a:pPr algn="l"/>
            <a:r>
              <a:rPr lang="fr-FR" b="1" dirty="0"/>
              <a:t>Dans la continuité du JAN pour les enfants issus de milieu défavoriser souhaitant faire de la natation leur sport </a:t>
            </a:r>
          </a:p>
        </p:txBody>
      </p:sp>
      <p:sp>
        <p:nvSpPr>
          <p:cNvPr id="35" name="ZoneTexte 34">
            <a:extLst>
              <a:ext uri="{FF2B5EF4-FFF2-40B4-BE49-F238E27FC236}">
                <a16:creationId xmlns:a16="http://schemas.microsoft.com/office/drawing/2014/main" id="{113C0A66-0912-1E54-C15B-91F0CE409F2B}"/>
              </a:ext>
            </a:extLst>
          </p:cNvPr>
          <p:cNvSpPr txBox="1"/>
          <p:nvPr/>
        </p:nvSpPr>
        <p:spPr>
          <a:xfrm>
            <a:off x="552677" y="3426127"/>
            <a:ext cx="6954025" cy="369332"/>
          </a:xfrm>
          <a:prstGeom prst="rect">
            <a:avLst/>
          </a:prstGeom>
          <a:noFill/>
        </p:spPr>
        <p:txBody>
          <a:bodyPr wrap="square" rtlCol="0">
            <a:spAutoFit/>
          </a:bodyPr>
          <a:lstStyle/>
          <a:p>
            <a:pPr algn="l"/>
            <a:r>
              <a:rPr lang="fr-FR" b="1" dirty="0"/>
              <a:t>L’enfant et la famille adhérent à la charte du fond Amboise Natation  </a:t>
            </a:r>
          </a:p>
        </p:txBody>
      </p:sp>
      <p:sp>
        <p:nvSpPr>
          <p:cNvPr id="37" name="ZoneTexte 36">
            <a:extLst>
              <a:ext uri="{FF2B5EF4-FFF2-40B4-BE49-F238E27FC236}">
                <a16:creationId xmlns:a16="http://schemas.microsoft.com/office/drawing/2014/main" id="{C2BD50FB-68C1-892B-0B66-946FADF17339}"/>
              </a:ext>
            </a:extLst>
          </p:cNvPr>
          <p:cNvSpPr txBox="1"/>
          <p:nvPr/>
        </p:nvSpPr>
        <p:spPr>
          <a:xfrm>
            <a:off x="606821" y="4001036"/>
            <a:ext cx="6370020" cy="923330"/>
          </a:xfrm>
          <a:prstGeom prst="rect">
            <a:avLst/>
          </a:prstGeom>
          <a:noFill/>
        </p:spPr>
        <p:txBody>
          <a:bodyPr wrap="square" rtlCol="0">
            <a:spAutoFit/>
          </a:bodyPr>
          <a:lstStyle/>
          <a:p>
            <a:pPr algn="l"/>
            <a:r>
              <a:rPr lang="fr-FR" b="1" dirty="0"/>
              <a:t>Le fond Amboise Natation prend en charge l’intégralité du coût d’une saison de natation (adhésion, licence, matériel, engagement en compétition, stage et logistique </a:t>
            </a:r>
          </a:p>
        </p:txBody>
      </p:sp>
      <p:sp>
        <p:nvSpPr>
          <p:cNvPr id="39" name="ZoneTexte 38">
            <a:extLst>
              <a:ext uri="{FF2B5EF4-FFF2-40B4-BE49-F238E27FC236}">
                <a16:creationId xmlns:a16="http://schemas.microsoft.com/office/drawing/2014/main" id="{966746CD-ACCF-E587-BBE0-8296AF4CA8F8}"/>
              </a:ext>
            </a:extLst>
          </p:cNvPr>
          <p:cNvSpPr txBox="1"/>
          <p:nvPr/>
        </p:nvSpPr>
        <p:spPr>
          <a:xfrm>
            <a:off x="606821" y="5010802"/>
            <a:ext cx="6370020" cy="369332"/>
          </a:xfrm>
          <a:prstGeom prst="rect">
            <a:avLst/>
          </a:prstGeom>
          <a:noFill/>
        </p:spPr>
        <p:txBody>
          <a:bodyPr wrap="square" rtlCol="0">
            <a:spAutoFit/>
          </a:bodyPr>
          <a:lstStyle/>
          <a:p>
            <a:pPr algn="l"/>
            <a:r>
              <a:rPr lang="fr-FR" b="1" dirty="0"/>
              <a:t>Le coût complet d’année de natation est d’environ 500€</a:t>
            </a:r>
          </a:p>
        </p:txBody>
      </p:sp>
      <p:pic>
        <p:nvPicPr>
          <p:cNvPr id="77" name="Picture 24">
            <a:extLst>
              <a:ext uri="{FF2B5EF4-FFF2-40B4-BE49-F238E27FC236}">
                <a16:creationId xmlns:a16="http://schemas.microsoft.com/office/drawing/2014/main" id="{80A0176A-591A-CD93-C726-E23D36837BD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966" t="4960" r="6499" b="13152"/>
          <a:stretch/>
        </p:blipFill>
        <p:spPr bwMode="auto">
          <a:xfrm>
            <a:off x="7366123" y="2386169"/>
            <a:ext cx="2030407" cy="23473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FEF40F2E-3520-2C65-00E7-0C89C7CF7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902" y="2084455"/>
            <a:ext cx="2562513" cy="1441415"/>
          </a:xfrm>
          <a:prstGeom prst="rect">
            <a:avLst/>
          </a:prstGeom>
          <a:noFill/>
          <a:extLst>
            <a:ext uri="{909E8E84-426E-40DD-AFC4-6F175D3DCCD1}">
              <a14:hiddenFill xmlns:a14="http://schemas.microsoft.com/office/drawing/2010/main">
                <a:solidFill>
                  <a:srgbClr val="FFFFFF"/>
                </a:solidFill>
              </a14:hiddenFill>
            </a:ext>
          </a:extLst>
        </p:spPr>
      </p:pic>
      <p:pic>
        <p:nvPicPr>
          <p:cNvPr id="83" name="Image 82">
            <a:extLst>
              <a:ext uri="{FF2B5EF4-FFF2-40B4-BE49-F238E27FC236}">
                <a16:creationId xmlns:a16="http://schemas.microsoft.com/office/drawing/2014/main" id="{2D0B08EE-2714-EAF8-0C48-FBEEFD4C7DE4}"/>
              </a:ext>
            </a:extLst>
          </p:cNvPr>
          <p:cNvPicPr>
            <a:picLocks noChangeAspect="1"/>
          </p:cNvPicPr>
          <p:nvPr/>
        </p:nvPicPr>
        <p:blipFill>
          <a:blip r:embed="rId22"/>
          <a:stretch>
            <a:fillRect/>
          </a:stretch>
        </p:blipFill>
        <p:spPr>
          <a:xfrm>
            <a:off x="9503648" y="3897918"/>
            <a:ext cx="2395335" cy="1455438"/>
          </a:xfrm>
          <a:prstGeom prst="rect">
            <a:avLst/>
          </a:prstGeom>
        </p:spPr>
      </p:pic>
      <p:grpSp>
        <p:nvGrpSpPr>
          <p:cNvPr id="34" name="Groupe 33">
            <a:extLst>
              <a:ext uri="{FF2B5EF4-FFF2-40B4-BE49-F238E27FC236}">
                <a16:creationId xmlns:a16="http://schemas.microsoft.com/office/drawing/2014/main" id="{1A297DF2-C392-1B63-4B28-B32E75694992}"/>
              </a:ext>
              <a:ext uri="{C183D7F6-B498-43B3-948B-1728B52AA6E4}">
                <adec:decorative xmlns:adec="http://schemas.microsoft.com/office/drawing/2017/decorative" val="1"/>
              </a:ext>
            </a:extLst>
          </p:cNvPr>
          <p:cNvGrpSpPr/>
          <p:nvPr/>
        </p:nvGrpSpPr>
        <p:grpSpPr>
          <a:xfrm>
            <a:off x="303453" y="3513867"/>
            <a:ext cx="259660" cy="259660"/>
            <a:chOff x="2288721" y="2772229"/>
            <a:chExt cx="2471965" cy="2471965"/>
          </a:xfrm>
        </p:grpSpPr>
        <p:sp>
          <p:nvSpPr>
            <p:cNvPr id="32" name="Ovale 21">
              <a:extLst>
                <a:ext uri="{FF2B5EF4-FFF2-40B4-BE49-F238E27FC236}">
                  <a16:creationId xmlns:a16="http://schemas.microsoft.com/office/drawing/2014/main" id="{D9147914-E297-895A-6C1E-B88E04EC0B7A}"/>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33" name="Forme libre 29">
              <a:extLst>
                <a:ext uri="{FF2B5EF4-FFF2-40B4-BE49-F238E27FC236}">
                  <a16:creationId xmlns:a16="http://schemas.microsoft.com/office/drawing/2014/main" id="{A117879E-FD86-B561-0D5F-7730FC15C725}"/>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rtlCol="0"/>
            <a:ls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sp>
        <p:nvSpPr>
          <p:cNvPr id="38" name="ZoneTexte 37">
            <a:extLst>
              <a:ext uri="{FF2B5EF4-FFF2-40B4-BE49-F238E27FC236}">
                <a16:creationId xmlns:a16="http://schemas.microsoft.com/office/drawing/2014/main" id="{7D2C6124-E7FD-C074-B058-A1BA5BD09E10}"/>
              </a:ext>
            </a:extLst>
          </p:cNvPr>
          <p:cNvSpPr txBox="1"/>
          <p:nvPr/>
        </p:nvSpPr>
        <p:spPr>
          <a:xfrm>
            <a:off x="541958" y="2000809"/>
            <a:ext cx="6954025" cy="646331"/>
          </a:xfrm>
          <a:prstGeom prst="rect">
            <a:avLst/>
          </a:prstGeom>
          <a:noFill/>
        </p:spPr>
        <p:txBody>
          <a:bodyPr wrap="square" rtlCol="0">
            <a:spAutoFit/>
          </a:bodyPr>
          <a:lstStyle/>
          <a:p>
            <a:pPr algn="l"/>
            <a:r>
              <a:rPr lang="fr-FR" b="1" dirty="0"/>
              <a:t>L’accès au fond Amboise Natation mobilise l’ensemble des acteurs </a:t>
            </a:r>
            <a:r>
              <a:rPr lang="fr-FR" b="1" dirty="0" err="1"/>
              <a:t>Amboisiens</a:t>
            </a:r>
            <a:r>
              <a:rPr lang="fr-FR" b="1" dirty="0"/>
              <a:t> municipalité (PRE), associations et entreprises</a:t>
            </a:r>
          </a:p>
        </p:txBody>
      </p:sp>
    </p:spTree>
    <p:extLst>
      <p:ext uri="{BB962C8B-B14F-4D97-AF65-F5344CB8AC3E}">
        <p14:creationId xmlns:p14="http://schemas.microsoft.com/office/powerpoint/2010/main" val="267646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pic>
        <p:nvPicPr>
          <p:cNvPr id="33" name="Image 32" descr="Une image contenant natation, sport&#10;&#10;Description générée automatiquement">
            <a:extLst>
              <a:ext uri="{FF2B5EF4-FFF2-40B4-BE49-F238E27FC236}">
                <a16:creationId xmlns:a16="http://schemas.microsoft.com/office/drawing/2014/main" id="{6AB42692-7AA7-3F1F-5FA2-67050378DE57}"/>
              </a:ext>
            </a:extLst>
          </p:cNvPr>
          <p:cNvPicPr>
            <a:picLocks noChangeAspect="1"/>
          </p:cNvPicPr>
          <p:nvPr/>
        </p:nvPicPr>
        <p:blipFill>
          <a:blip r:embed="rId3"/>
          <a:stretch>
            <a:fillRect/>
          </a:stretch>
        </p:blipFill>
        <p:spPr>
          <a:xfrm>
            <a:off x="4785089" y="1174604"/>
            <a:ext cx="2452909" cy="4360727"/>
          </a:xfrm>
          <a:prstGeom prst="rect">
            <a:avLst/>
          </a:prstGeom>
        </p:spPr>
      </p:pic>
      <p:pic>
        <p:nvPicPr>
          <p:cNvPr id="39" name="Image 38" descr="Une image contenant eau, sport, natation, plein air&#10;&#10;Description générée automatiquement">
            <a:extLst>
              <a:ext uri="{FF2B5EF4-FFF2-40B4-BE49-F238E27FC236}">
                <a16:creationId xmlns:a16="http://schemas.microsoft.com/office/drawing/2014/main" id="{618CC0D8-393D-1C42-0F49-BE7932439080}"/>
              </a:ext>
            </a:extLst>
          </p:cNvPr>
          <p:cNvPicPr>
            <a:picLocks noChangeAspect="1"/>
          </p:cNvPicPr>
          <p:nvPr/>
        </p:nvPicPr>
        <p:blipFill>
          <a:blip r:embed="rId4"/>
          <a:stretch>
            <a:fillRect/>
          </a:stretch>
        </p:blipFill>
        <p:spPr>
          <a:xfrm>
            <a:off x="789352" y="1174604"/>
            <a:ext cx="3270545" cy="4360727"/>
          </a:xfrm>
          <a:prstGeom prst="rect">
            <a:avLst/>
          </a:prstGeom>
        </p:spPr>
      </p:pic>
      <p:sp>
        <p:nvSpPr>
          <p:cNvPr id="46" name="Zone de texte 23">
            <a:extLst>
              <a:ext uri="{FF2B5EF4-FFF2-40B4-BE49-F238E27FC236}">
                <a16:creationId xmlns:a16="http://schemas.microsoft.com/office/drawing/2014/main" id="{2D083684-2DF4-44AE-7328-5A41F17966DE}"/>
              </a:ext>
            </a:extLst>
          </p:cNvPr>
          <p:cNvSpPr txBox="1"/>
          <p:nvPr/>
        </p:nvSpPr>
        <p:spPr>
          <a:xfrm>
            <a:off x="381000" y="243235"/>
            <a:ext cx="11381904" cy="319318"/>
          </a:xfrm>
          <a:prstGeom prst="rect">
            <a:avLst/>
          </a:prstGeom>
          <a:noFill/>
        </p:spPr>
        <p:txBody>
          <a:bodyPr wrap="square" rtlCol="0">
            <a:spAutoFit/>
          </a:bodyPr>
          <a:lstStyle/>
          <a:p>
            <a:pPr>
              <a:lnSpc>
                <a:spcPct val="80000"/>
              </a:lnSpc>
            </a:pPr>
            <a:r>
              <a:rPr lang="fr-FR" sz="2400">
                <a:solidFill>
                  <a:schemeClr val="accent1"/>
                </a:solidFill>
                <a:latin typeface="Arial Black" panose="020B0A04020102020204" pitchFamily="34" charset="0"/>
                <a:ea typeface="Lato Black" panose="020F0502020204030203" pitchFamily="34" charset="0"/>
                <a:cs typeface="Lato Black" panose="020F0502020204030203" pitchFamily="34" charset="0"/>
              </a:rPr>
              <a:t>Portfolio</a:t>
            </a:r>
          </a:p>
        </p:txBody>
      </p:sp>
      <p:pic>
        <p:nvPicPr>
          <p:cNvPr id="48" name="Image 47" descr="Une image contenant ciel, plein air, sport, natation&#10;&#10;Description générée automatiquement">
            <a:extLst>
              <a:ext uri="{FF2B5EF4-FFF2-40B4-BE49-F238E27FC236}">
                <a16:creationId xmlns:a16="http://schemas.microsoft.com/office/drawing/2014/main" id="{7320D762-9847-7F15-021A-2F57D7A66A06}"/>
              </a:ext>
            </a:extLst>
          </p:cNvPr>
          <p:cNvPicPr>
            <a:picLocks noChangeAspect="1"/>
          </p:cNvPicPr>
          <p:nvPr/>
        </p:nvPicPr>
        <p:blipFill>
          <a:blip r:embed="rId5"/>
          <a:stretch>
            <a:fillRect/>
          </a:stretch>
        </p:blipFill>
        <p:spPr>
          <a:xfrm>
            <a:off x="7963190" y="1177694"/>
            <a:ext cx="3268228" cy="4357637"/>
          </a:xfrm>
          <a:prstGeom prst="rect">
            <a:avLst/>
          </a:prstGeom>
        </p:spPr>
      </p:pic>
      <p:sp>
        <p:nvSpPr>
          <p:cNvPr id="49" name="Rectangle 48">
            <a:extLst>
              <a:ext uri="{FF2B5EF4-FFF2-40B4-BE49-F238E27FC236}">
                <a16:creationId xmlns:a16="http://schemas.microsoft.com/office/drawing/2014/main" id="{D1AC68F0-C9AD-09D6-4D99-7953F8BAD4B1}"/>
              </a:ext>
              <a:ext uri="{C183D7F6-B498-43B3-948B-1728B52AA6E4}">
                <adec:decorative xmlns:adec="http://schemas.microsoft.com/office/drawing/2017/decorative" val="1"/>
              </a:ext>
            </a:extLst>
          </p:cNvPr>
          <p:cNvSpPr/>
          <p:nvPr/>
        </p:nvSpPr>
        <p:spPr>
          <a:xfrm>
            <a:off x="11583035" y="1916039"/>
            <a:ext cx="608965"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50" name="Rectangle 49">
            <a:extLst>
              <a:ext uri="{FF2B5EF4-FFF2-40B4-BE49-F238E27FC236}">
                <a16:creationId xmlns:a16="http://schemas.microsoft.com/office/drawing/2014/main" id="{89C59A56-E020-B99B-0270-C2E9B57C4414}"/>
              </a:ext>
              <a:ext uri="{C183D7F6-B498-43B3-948B-1728B52AA6E4}">
                <adec:decorative xmlns:adec="http://schemas.microsoft.com/office/drawing/2017/decorative" val="1"/>
              </a:ext>
            </a:extLst>
          </p:cNvPr>
          <p:cNvSpPr/>
          <p:nvPr/>
        </p:nvSpPr>
        <p:spPr>
          <a:xfrm>
            <a:off x="0" y="1916039"/>
            <a:ext cx="213360"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2" name="Picture 2">
            <a:extLst>
              <a:ext uri="{FF2B5EF4-FFF2-40B4-BE49-F238E27FC236}">
                <a16:creationId xmlns:a16="http://schemas.microsoft.com/office/drawing/2014/main" id="{7AF6BC57-EB50-5523-A6C8-84BFA2B15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FDD93E23-B4DC-CDFB-E848-DA43D0779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lle d'Amboise - Loire Aventure">
            <a:extLst>
              <a:ext uri="{FF2B5EF4-FFF2-40B4-BE49-F238E27FC236}">
                <a16:creationId xmlns:a16="http://schemas.microsoft.com/office/drawing/2014/main" id="{B7B893D6-8801-671F-94D4-4410300493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édération française de natation — Wikipédia">
            <a:extLst>
              <a:ext uri="{FF2B5EF4-FFF2-40B4-BE49-F238E27FC236}">
                <a16:creationId xmlns:a16="http://schemas.microsoft.com/office/drawing/2014/main" id="{7603EE04-7704-2FBA-173C-F4AA3C2DC6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REDIT AGRICOLE AMBOISE, 7 sq Anciens Combattants AFN, 37400 Amboise -  Banque (adresse, horaires, avis)">
            <a:extLst>
              <a:ext uri="{FF2B5EF4-FFF2-40B4-BE49-F238E27FC236}">
                <a16:creationId xmlns:a16="http://schemas.microsoft.com/office/drawing/2014/main" id="{B25E8D44-5B2B-5453-4C33-F455FFA5A0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Un PLUi à revoir : lettre ouverte au président de la Communauté de Communes  du Val d'Amboise - SEPANT">
            <a:extLst>
              <a:ext uri="{FF2B5EF4-FFF2-40B4-BE49-F238E27FC236}">
                <a16:creationId xmlns:a16="http://schemas.microsoft.com/office/drawing/2014/main" id="{87BD09B8-1B6B-95B9-AFD2-2316268554E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es partenaires - Aquatique Club Amboisien">
            <a:extLst>
              <a:ext uri="{FF2B5EF4-FFF2-40B4-BE49-F238E27FC236}">
                <a16:creationId xmlns:a16="http://schemas.microsoft.com/office/drawing/2014/main" id="{9C9A0446-87E9-2417-B856-05E1A73BB0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BERNEUX CONSTRUCTION | LinkedIn">
            <a:extLst>
              <a:ext uri="{FF2B5EF4-FFF2-40B4-BE49-F238E27FC236}">
                <a16:creationId xmlns:a16="http://schemas.microsoft.com/office/drawing/2014/main" id="{A82F8C9E-66B2-BD6C-670B-4AB3ECC5287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oire Renovation | Nazelles">
            <a:extLst>
              <a:ext uri="{FF2B5EF4-FFF2-40B4-BE49-F238E27FC236}">
                <a16:creationId xmlns:a16="http://schemas.microsoft.com/office/drawing/2014/main" id="{88DB6D9F-E16B-DBA4-EB82-284C859397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34F1F8B5-E6A4-2E41-E637-C1EB8FBBBC8F}"/>
              </a:ext>
            </a:extLst>
          </p:cNvPr>
          <p:cNvPicPr>
            <a:picLocks noChangeAspect="1"/>
          </p:cNvPicPr>
          <p:nvPr/>
        </p:nvPicPr>
        <p:blipFill rotWithShape="1">
          <a:blip r:embed="rId15"/>
          <a:srcRect b="61435"/>
          <a:stretch/>
        </p:blipFill>
        <p:spPr>
          <a:xfrm>
            <a:off x="8432098" y="6430356"/>
            <a:ext cx="839786" cy="317321"/>
          </a:xfrm>
          <a:prstGeom prst="rect">
            <a:avLst/>
          </a:prstGeom>
        </p:spPr>
      </p:pic>
      <p:pic>
        <p:nvPicPr>
          <p:cNvPr id="35" name="Picture 8" descr="Les partenaires - Aquatique Club Amboisien">
            <a:extLst>
              <a:ext uri="{FF2B5EF4-FFF2-40B4-BE49-F238E27FC236}">
                <a16:creationId xmlns:a16="http://schemas.microsoft.com/office/drawing/2014/main" id="{41BC9BF7-BC6E-9FC0-34FF-251D8C0374B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F5369AA7-7E2B-B51D-AC09-4791354B0AD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a:extLst>
              <a:ext uri="{FF2B5EF4-FFF2-40B4-BE49-F238E27FC236}">
                <a16:creationId xmlns:a16="http://schemas.microsoft.com/office/drawing/2014/main" id="{52E0432C-C6FE-903D-5740-7DC463FEF56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a:extLst>
              <a:ext uri="{FF2B5EF4-FFF2-40B4-BE49-F238E27FC236}">
                <a16:creationId xmlns:a16="http://schemas.microsoft.com/office/drawing/2014/main" id="{24995E75-C31C-1050-8C66-7C5049E17CA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a:extLst>
              <a:ext uri="{FF2B5EF4-FFF2-40B4-BE49-F238E27FC236}">
                <a16:creationId xmlns:a16="http://schemas.microsoft.com/office/drawing/2014/main" id="{6B18D63B-04BC-7FCD-2A74-F36BB507DC7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a:extLst>
              <a:ext uri="{FF2B5EF4-FFF2-40B4-BE49-F238E27FC236}">
                <a16:creationId xmlns:a16="http://schemas.microsoft.com/office/drawing/2014/main" id="{0684A5F7-E54F-1B3B-18C2-F15879DA3F7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2">
            <a:extLst>
              <a:ext uri="{FF2B5EF4-FFF2-40B4-BE49-F238E27FC236}">
                <a16:creationId xmlns:a16="http://schemas.microsoft.com/office/drawing/2014/main" id="{CC484372-CACC-80A9-D363-D68EF6D682F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a:extLst>
              <a:ext uri="{FF2B5EF4-FFF2-40B4-BE49-F238E27FC236}">
                <a16:creationId xmlns:a16="http://schemas.microsoft.com/office/drawing/2014/main" id="{11308ED3-53D6-7F60-BD2A-E8EB5CDB425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édération Française de Triathlon - Home | Facebook">
            <a:extLst>
              <a:ext uri="{FF2B5EF4-FFF2-40B4-BE49-F238E27FC236}">
                <a16:creationId xmlns:a16="http://schemas.microsoft.com/office/drawing/2014/main" id="{B0FF1017-51DD-D3A2-DB4A-C2C1D24D11E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73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Zone de texte 1133"/>
          <p:cNvSpPr txBox="1"/>
          <p:nvPr/>
        </p:nvSpPr>
        <p:spPr>
          <a:xfrm>
            <a:off x="381000" y="243235"/>
            <a:ext cx="9445727" cy="372025"/>
          </a:xfrm>
          <a:prstGeom prst="rect">
            <a:avLst/>
          </a:prstGeom>
          <a:noFill/>
        </p:spPr>
        <p:txBody>
          <a:bodyPr wrap="square" lIns="91440" tIns="45720" rIns="91440" bIns="45720" rtlCol="0" anchor="t">
            <a:spAutoFit/>
          </a:bodyPr>
          <a:lstStyle/>
          <a:p>
            <a:pPr>
              <a:lnSpc>
                <a:spcPct val="80000"/>
              </a:lnSpc>
            </a:pPr>
            <a:r>
              <a:rPr lang="fr-FR" sz="3200" dirty="0">
                <a:solidFill>
                  <a:schemeClr val="accent1"/>
                </a:solidFill>
                <a:latin typeface="Arial Black"/>
                <a:ea typeface="Lato Black"/>
                <a:cs typeface="Lato Black"/>
              </a:rPr>
              <a:t>Possibilité d’engagement à la carte :</a:t>
            </a:r>
            <a:endParaRPr lang="fr-FR" dirty="0">
              <a:solidFill>
                <a:schemeClr val="accent1"/>
              </a:solidFill>
            </a:endParaRPr>
          </a:p>
        </p:txBody>
      </p:sp>
      <p:grpSp>
        <p:nvGrpSpPr>
          <p:cNvPr id="3" name="Groupe 2">
            <a:extLs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2" name="Rectangle 1"/>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9" name="Rectangle 48"/>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graphicFrame>
        <p:nvGraphicFramePr>
          <p:cNvPr id="105" name="Tableau 104"/>
          <p:cNvGraphicFramePr>
            <a:graphicFrameLocks noGrp="1"/>
          </p:cNvGraphicFramePr>
          <p:nvPr>
            <p:extLst>
              <p:ext uri="{D42A27DB-BD31-4B8C-83A1-F6EECF244321}">
                <p14:modId xmlns:p14="http://schemas.microsoft.com/office/powerpoint/2010/main" val="265468030"/>
              </p:ext>
            </p:extLst>
          </p:nvPr>
        </p:nvGraphicFramePr>
        <p:xfrm>
          <a:off x="747251" y="1475528"/>
          <a:ext cx="10353366" cy="4145280"/>
        </p:xfrm>
        <a:graphic>
          <a:graphicData uri="http://schemas.openxmlformats.org/drawingml/2006/table">
            <a:tbl>
              <a:tblPr firstRow="1" bandRow="1">
                <a:tableStyleId>{5C22544A-7EE6-4342-B048-85BDC9FD1C3A}</a:tableStyleId>
              </a:tblPr>
              <a:tblGrid>
                <a:gridCol w="3126659">
                  <a:extLst>
                    <a:ext uri="{9D8B030D-6E8A-4147-A177-3AD203B41FA5}">
                      <a16:colId xmlns:a16="http://schemas.microsoft.com/office/drawing/2014/main" val="883291324"/>
                    </a:ext>
                  </a:extLst>
                </a:gridCol>
                <a:gridCol w="2556387">
                  <a:extLst>
                    <a:ext uri="{9D8B030D-6E8A-4147-A177-3AD203B41FA5}">
                      <a16:colId xmlns:a16="http://schemas.microsoft.com/office/drawing/2014/main" val="1983756049"/>
                    </a:ext>
                  </a:extLst>
                </a:gridCol>
                <a:gridCol w="2451742">
                  <a:extLst>
                    <a:ext uri="{9D8B030D-6E8A-4147-A177-3AD203B41FA5}">
                      <a16:colId xmlns:a16="http://schemas.microsoft.com/office/drawing/2014/main" val="355586360"/>
                    </a:ext>
                  </a:extLst>
                </a:gridCol>
                <a:gridCol w="2218578">
                  <a:extLst>
                    <a:ext uri="{9D8B030D-6E8A-4147-A177-3AD203B41FA5}">
                      <a16:colId xmlns:a16="http://schemas.microsoft.com/office/drawing/2014/main" val="3626199509"/>
                    </a:ext>
                  </a:extLst>
                </a:gridCol>
              </a:tblGrid>
              <a:tr h="365760">
                <a:tc>
                  <a:txBody>
                    <a:bodyPr/>
                    <a:lstStyle/>
                    <a:p>
                      <a:pPr algn="ctr" rtl="0"/>
                      <a:r>
                        <a:rPr lang="fr-FR" sz="1200" b="1" noProof="0" dirty="0">
                          <a:latin typeface="Arial"/>
                          <a:ea typeface="Lato"/>
                          <a:cs typeface="Arial"/>
                        </a:rPr>
                        <a:t>Pack &amp; sponsoring tenue</a:t>
                      </a:r>
                    </a:p>
                  </a:txBody>
                  <a:tcPr anchor="ctr">
                    <a:solidFill>
                      <a:schemeClr val="accent2"/>
                    </a:solidFill>
                  </a:tcPr>
                </a:tc>
                <a:tc>
                  <a:txBody>
                    <a:bodyPr/>
                    <a:lstStyle/>
                    <a:p>
                      <a:pPr algn="ctr" rtl="0"/>
                      <a:r>
                        <a:rPr lang="fr-FR" sz="1200" b="1" noProof="0" dirty="0">
                          <a:latin typeface="Arial"/>
                          <a:ea typeface="Lato"/>
                          <a:cs typeface="Arial"/>
                        </a:rPr>
                        <a:t>Valeur Euros</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a:latin typeface="Arial"/>
                          <a:ea typeface="Lato"/>
                          <a:cs typeface="Arial"/>
                        </a:rPr>
                        <a:t>Valeur après défiscalisation</a:t>
                      </a:r>
                    </a:p>
                  </a:txBody>
                  <a:tcPr anchor="ctr">
                    <a:solidFill>
                      <a:schemeClr val="accent2"/>
                    </a:solidFill>
                  </a:tcPr>
                </a:tc>
                <a:tc>
                  <a:txBody>
                    <a:bodyPr/>
                    <a:lstStyle/>
                    <a:p>
                      <a:pPr algn="ctr" rtl="0"/>
                      <a:r>
                        <a:rPr lang="fr-FR" sz="1200" b="1" noProof="0" dirty="0">
                          <a:latin typeface="Arial"/>
                          <a:ea typeface="Lato"/>
                          <a:cs typeface="Arial"/>
                        </a:rPr>
                        <a:t>Cocher le ou les choix</a:t>
                      </a:r>
                    </a:p>
                  </a:txBody>
                  <a:tcPr anchor="ctr">
                    <a:solidFill>
                      <a:schemeClr val="accent2"/>
                    </a:solidFill>
                  </a:tcPr>
                </a:tc>
                <a:extLst>
                  <a:ext uri="{0D108BD9-81ED-4DB2-BD59-A6C34878D82A}">
                    <a16:rowId xmlns:a16="http://schemas.microsoft.com/office/drawing/2014/main" val="2018180050"/>
                  </a:ext>
                </a:extLst>
              </a:tr>
              <a:tr h="274320">
                <a:tc>
                  <a:txBody>
                    <a:bodyPr/>
                    <a:lstStyle/>
                    <a:p>
                      <a:pPr rtl="0"/>
                      <a:r>
                        <a:rPr lang="fr-FR" sz="1200" b="0" noProof="0" dirty="0">
                          <a:solidFill>
                            <a:srgbClr val="D83B01"/>
                          </a:solidFill>
                          <a:latin typeface="Arial"/>
                          <a:ea typeface="Lato"/>
                          <a:cs typeface="Arial"/>
                        </a:rPr>
                        <a:t>Sponsor</a:t>
                      </a:r>
                      <a:r>
                        <a:rPr lang="fr-FR" sz="1200" b="0" noProof="0" dirty="0">
                          <a:solidFill>
                            <a:schemeClr val="accent2"/>
                          </a:solidFill>
                          <a:latin typeface="Arial"/>
                          <a:ea typeface="Lato"/>
                          <a:cs typeface="Arial"/>
                        </a:rPr>
                        <a:t> </a:t>
                      </a:r>
                      <a:r>
                        <a:rPr lang="fr-FR" sz="1200" b="0" noProof="0" dirty="0">
                          <a:solidFill>
                            <a:srgbClr val="D83B01"/>
                          </a:solidFill>
                          <a:latin typeface="Arial"/>
                          <a:ea typeface="Lato"/>
                          <a:cs typeface="Arial"/>
                        </a:rPr>
                        <a:t>classique</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200 €</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80 €</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 X</a:t>
                      </a:r>
                      <a:endParaRPr lang="fr-FR" sz="1200" b="0" noProof="0" dirty="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2741004110"/>
                  </a:ext>
                </a:extLst>
              </a:tr>
              <a:tr h="274320">
                <a:tc>
                  <a:txBody>
                    <a:bodyPr/>
                    <a:lstStyle/>
                    <a:p>
                      <a:pPr lvl="0">
                        <a:buNone/>
                      </a:pPr>
                      <a:r>
                        <a:rPr lang="fr-FR" sz="1200" b="0" noProof="0" dirty="0">
                          <a:solidFill>
                            <a:schemeClr val="accent2"/>
                          </a:solidFill>
                          <a:latin typeface="Arial"/>
                          <a:ea typeface="Lato"/>
                          <a:cs typeface="Arial"/>
                        </a:rPr>
                        <a:t>OPTIONS possibles :</a:t>
                      </a:r>
                    </a:p>
                  </a:txBody>
                  <a:tcPr anchor="ctr">
                    <a:solidFill>
                      <a:srgbClr val="ED7D31"/>
                    </a:solidFill>
                  </a:tcPr>
                </a:tc>
                <a:tc>
                  <a:txBody>
                    <a:bodyPr/>
                    <a:lstStyle/>
                    <a:p>
                      <a:pPr lvl="0" algn="ctr">
                        <a:buNone/>
                      </a:pPr>
                      <a:endParaRPr lang="fr-FR" sz="1200" b="0" noProof="0" dirty="0">
                        <a:solidFill>
                          <a:schemeClr val="accent2"/>
                        </a:solidFill>
                        <a:latin typeface="Arial"/>
                        <a:ea typeface="Lato"/>
                        <a:cs typeface="Arial"/>
                      </a:endParaRPr>
                    </a:p>
                  </a:txBody>
                  <a:tcPr anchor="ctr">
                    <a:solidFill>
                      <a:srgbClr val="ED7D31"/>
                    </a:solidFill>
                  </a:tcPr>
                </a:tc>
                <a:tc>
                  <a:txBody>
                    <a:bodyPr/>
                    <a:lstStyle/>
                    <a:p>
                      <a:pPr lvl="0" algn="ctr">
                        <a:buNone/>
                      </a:pPr>
                      <a:endParaRPr lang="fr-FR" sz="1200" b="0" noProof="0" dirty="0">
                        <a:solidFill>
                          <a:schemeClr val="accent2"/>
                        </a:solidFill>
                        <a:latin typeface="Arial"/>
                        <a:ea typeface="Lato"/>
                        <a:cs typeface="Arial"/>
                      </a:endParaRPr>
                    </a:p>
                  </a:txBody>
                  <a:tcPr anchor="ctr">
                    <a:solidFill>
                      <a:srgbClr val="ED7D31"/>
                    </a:solidFill>
                  </a:tcPr>
                </a:tc>
                <a:tc>
                  <a:txBody>
                    <a:bodyPr/>
                    <a:lstStyle/>
                    <a:p>
                      <a:pPr lvl="0" algn="ctr">
                        <a:buNone/>
                      </a:pPr>
                      <a:endParaRPr lang="fr-FR" sz="1200" b="0" noProof="0" dirty="0">
                        <a:solidFill>
                          <a:schemeClr val="accent2"/>
                        </a:solidFill>
                        <a:latin typeface="Arial"/>
                        <a:ea typeface="Lato"/>
                        <a:cs typeface="Arial"/>
                      </a:endParaRPr>
                    </a:p>
                  </a:txBody>
                  <a:tcPr anchor="ctr">
                    <a:solidFill>
                      <a:srgbClr val="ED7D31"/>
                    </a:solidFill>
                  </a:tcPr>
                </a:tc>
                <a:extLst>
                  <a:ext uri="{0D108BD9-81ED-4DB2-BD59-A6C34878D82A}">
                    <a16:rowId xmlns:a16="http://schemas.microsoft.com/office/drawing/2014/main" val="879935751"/>
                  </a:ext>
                </a:extLst>
              </a:tr>
              <a:tr h="274320">
                <a:tc>
                  <a:txBody>
                    <a:bodyPr/>
                    <a:lstStyle/>
                    <a:p>
                      <a:pPr rtl="0"/>
                      <a:r>
                        <a:rPr lang="fr-FR" sz="1200" b="0" noProof="0" dirty="0">
                          <a:solidFill>
                            <a:srgbClr val="D83B01"/>
                          </a:solidFill>
                          <a:latin typeface="Arial"/>
                          <a:ea typeface="Lato"/>
                          <a:cs typeface="Arial"/>
                        </a:rPr>
                        <a:t>Sponsor</a:t>
                      </a:r>
                      <a:r>
                        <a:rPr lang="fr-FR" sz="1200" b="0" noProof="0" dirty="0">
                          <a:solidFill>
                            <a:schemeClr val="accent2"/>
                          </a:solidFill>
                          <a:latin typeface="Arial"/>
                          <a:ea typeface="Lato"/>
                          <a:cs typeface="Arial"/>
                        </a:rPr>
                        <a:t> </a:t>
                      </a:r>
                      <a:r>
                        <a:rPr lang="fr-FR" sz="1200" b="0" noProof="0" dirty="0">
                          <a:solidFill>
                            <a:srgbClr val="D83B01"/>
                          </a:solidFill>
                          <a:latin typeface="Arial"/>
                          <a:ea typeface="Lato"/>
                          <a:cs typeface="Arial"/>
                        </a:rPr>
                        <a:t>meeting</a:t>
                      </a:r>
                    </a:p>
                  </a:txBody>
                  <a:tcPr anchor="ctr">
                    <a:solidFill>
                      <a:schemeClr val="accent3"/>
                    </a:solidFill>
                  </a:tcPr>
                </a:tc>
                <a:tc>
                  <a:txBody>
                    <a:bodyPr/>
                    <a:lstStyle/>
                    <a:p>
                      <a:pPr algn="ctr" rtl="0"/>
                      <a:r>
                        <a:rPr lang="fr-FR" sz="1200" b="0" noProof="0" dirty="0">
                          <a:solidFill>
                            <a:schemeClr val="accent2"/>
                          </a:solidFill>
                          <a:latin typeface="Arial"/>
                          <a:ea typeface="Lato"/>
                          <a:cs typeface="Arial"/>
                        </a:rPr>
                        <a:t>1 100 €</a:t>
                      </a:r>
                    </a:p>
                  </a:txBody>
                  <a:tcPr anchor="ctr">
                    <a:solidFill>
                      <a:schemeClr val="accent3"/>
                    </a:solidFill>
                  </a:tcPr>
                </a:tc>
                <a:tc>
                  <a:txBody>
                    <a:bodyPr/>
                    <a:lstStyle/>
                    <a:p>
                      <a:pPr algn="ctr" rtl="0"/>
                      <a:r>
                        <a:rPr lang="fr-FR" sz="1200" b="0" noProof="0" dirty="0">
                          <a:solidFill>
                            <a:schemeClr val="accent2"/>
                          </a:solidFill>
                          <a:latin typeface="Arial"/>
                          <a:ea typeface="Lato"/>
                          <a:cs typeface="Arial"/>
                        </a:rPr>
                        <a:t>440 €</a:t>
                      </a:r>
                    </a:p>
                  </a:txBody>
                  <a:tcPr anchor="ctr">
                    <a:solidFill>
                      <a:schemeClr val="accent3"/>
                    </a:solidFill>
                  </a:tcPr>
                </a:tc>
                <a:tc>
                  <a:txBody>
                    <a:bodyPr/>
                    <a:lstStyle/>
                    <a:p>
                      <a:pPr algn="ctr" rtl="0"/>
                      <a:endParaRPr lang="fr-FR" sz="1200" b="0" noProof="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3"/>
                    </a:solidFill>
                  </a:tcPr>
                </a:tc>
                <a:extLst>
                  <a:ext uri="{0D108BD9-81ED-4DB2-BD59-A6C34878D82A}">
                    <a16:rowId xmlns:a16="http://schemas.microsoft.com/office/drawing/2014/main" val="2473755630"/>
                  </a:ext>
                </a:extLst>
              </a:tr>
              <a:tr h="274320">
                <a:tc>
                  <a:txBody>
                    <a:bodyPr/>
                    <a:lstStyle/>
                    <a:p>
                      <a:pPr rtl="0"/>
                      <a:r>
                        <a:rPr lang="fr-FR" sz="1200" b="0" noProof="0" dirty="0">
                          <a:solidFill>
                            <a:srgbClr val="D83B01"/>
                          </a:solidFill>
                          <a:latin typeface="Arial"/>
                          <a:ea typeface="Lato"/>
                          <a:cs typeface="Arial"/>
                        </a:rPr>
                        <a:t>Sponsor</a:t>
                      </a:r>
                      <a:r>
                        <a:rPr lang="fr-FR" sz="1200" b="0" noProof="0" dirty="0">
                          <a:solidFill>
                            <a:schemeClr val="accent2"/>
                          </a:solidFill>
                          <a:latin typeface="Arial"/>
                          <a:ea typeface="Lato"/>
                          <a:cs typeface="Arial"/>
                        </a:rPr>
                        <a:t> </a:t>
                      </a:r>
                      <a:r>
                        <a:rPr lang="fr-FR" sz="1200" b="0" noProof="0" dirty="0">
                          <a:solidFill>
                            <a:srgbClr val="D83B01"/>
                          </a:solidFill>
                          <a:latin typeface="Arial"/>
                          <a:ea typeface="Lato"/>
                          <a:cs typeface="Arial"/>
                        </a:rPr>
                        <a:t>Véhicule</a:t>
                      </a:r>
                      <a:r>
                        <a:rPr lang="fr-FR" sz="1200" b="0" noProof="0" dirty="0">
                          <a:solidFill>
                            <a:schemeClr val="accent2"/>
                          </a:solidFill>
                          <a:latin typeface="Arial"/>
                          <a:ea typeface="Lato"/>
                          <a:cs typeface="Arial"/>
                        </a:rPr>
                        <a:t> </a:t>
                      </a:r>
                      <a:r>
                        <a:rPr lang="fr-FR" sz="1200" b="0" i="1" noProof="0" dirty="0">
                          <a:solidFill>
                            <a:schemeClr val="accent2"/>
                          </a:solidFill>
                          <a:latin typeface="Arial"/>
                          <a:ea typeface="Lato"/>
                          <a:cs typeface="Arial"/>
                        </a:rPr>
                        <a:t>(grand format)</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1000 €</a:t>
                      </a:r>
                    </a:p>
                  </a:txBody>
                  <a:tcPr anchor="ctr">
                    <a:solidFill>
                      <a:schemeClr val="accent4"/>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fr-FR" sz="1200" b="0" noProof="0" dirty="0">
                          <a:solidFill>
                            <a:schemeClr val="accent2"/>
                          </a:solidFill>
                          <a:latin typeface="Arial"/>
                          <a:ea typeface="Lato"/>
                          <a:cs typeface="Arial"/>
                        </a:rPr>
                        <a:t>400 €</a:t>
                      </a:r>
                    </a:p>
                  </a:txBody>
                  <a:tcPr anchor="ctr">
                    <a:solidFill>
                      <a:schemeClr val="accent4"/>
                    </a:solidFill>
                  </a:tcPr>
                </a:tc>
                <a:tc>
                  <a:txBody>
                    <a:bodyPr/>
                    <a:lstStyle/>
                    <a:p>
                      <a:pPr algn="ctr" rtl="0"/>
                      <a:endParaRPr lang="fr-FR" sz="1200" b="0" noProof="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887123879"/>
                  </a:ext>
                </a:extLst>
              </a:tr>
              <a:tr h="274320">
                <a:tc>
                  <a:txBody>
                    <a:bodyPr/>
                    <a:lstStyle/>
                    <a:p>
                      <a:pPr rtl="0"/>
                      <a:r>
                        <a:rPr lang="fr-FR" sz="1200" b="0" noProof="0" dirty="0">
                          <a:solidFill>
                            <a:srgbClr val="D83B01"/>
                          </a:solidFill>
                          <a:latin typeface="Arial"/>
                          <a:ea typeface="Lato"/>
                          <a:cs typeface="Arial"/>
                        </a:rPr>
                        <a:t>Sponsor</a:t>
                      </a:r>
                      <a:r>
                        <a:rPr lang="fr-FR" sz="1200" b="0" noProof="0" dirty="0">
                          <a:solidFill>
                            <a:schemeClr val="accent2"/>
                          </a:solidFill>
                          <a:latin typeface="Arial"/>
                          <a:ea typeface="Lato"/>
                          <a:cs typeface="Arial"/>
                        </a:rPr>
                        <a:t> </a:t>
                      </a:r>
                      <a:r>
                        <a:rPr lang="fr-FR" sz="1200" b="0" noProof="0" dirty="0">
                          <a:solidFill>
                            <a:srgbClr val="D83B01"/>
                          </a:solidFill>
                          <a:latin typeface="Arial"/>
                          <a:ea typeface="Lato"/>
                          <a:cs typeface="Arial"/>
                        </a:rPr>
                        <a:t>Véhicule</a:t>
                      </a:r>
                      <a:r>
                        <a:rPr lang="fr-FR" sz="1200" b="0" noProof="0" dirty="0">
                          <a:solidFill>
                            <a:schemeClr val="accent2"/>
                          </a:solidFill>
                          <a:latin typeface="Arial"/>
                          <a:ea typeface="Lato"/>
                          <a:cs typeface="Arial"/>
                        </a:rPr>
                        <a:t> </a:t>
                      </a:r>
                      <a:r>
                        <a:rPr lang="fr-FR" sz="1200" b="0" i="1" noProof="0" dirty="0">
                          <a:solidFill>
                            <a:schemeClr val="accent2"/>
                          </a:solidFill>
                          <a:latin typeface="Arial"/>
                          <a:ea typeface="Lato"/>
                          <a:cs typeface="Arial"/>
                        </a:rPr>
                        <a:t>(petit format)</a:t>
                      </a:r>
                    </a:p>
                  </a:txBody>
                  <a:tcPr anchor="ctr">
                    <a:solidFill>
                      <a:schemeClr val="accent3"/>
                    </a:solidFill>
                  </a:tcPr>
                </a:tc>
                <a:tc>
                  <a:txBody>
                    <a:bodyPr/>
                    <a:lstStyle/>
                    <a:p>
                      <a:pPr algn="ctr" rtl="0"/>
                      <a:r>
                        <a:rPr lang="fr-FR" sz="1200" b="0" noProof="0" dirty="0">
                          <a:solidFill>
                            <a:schemeClr val="accent2"/>
                          </a:solidFill>
                          <a:latin typeface="Arial"/>
                          <a:ea typeface="Lato"/>
                          <a:cs typeface="Arial"/>
                        </a:rPr>
                        <a:t>800 €</a:t>
                      </a:r>
                    </a:p>
                  </a:txBody>
                  <a:tcPr anchor="ctr">
                    <a:solidFill>
                      <a:schemeClr val="accent3"/>
                    </a:solidFill>
                  </a:tcPr>
                </a:tc>
                <a:tc>
                  <a:txBody>
                    <a:bodyPr/>
                    <a:lstStyle/>
                    <a:p>
                      <a:pPr algn="ctr" rtl="0"/>
                      <a:r>
                        <a:rPr lang="fr-FR" sz="1200" b="0" noProof="0" dirty="0">
                          <a:solidFill>
                            <a:schemeClr val="accent2"/>
                          </a:solidFill>
                          <a:latin typeface="Arial"/>
                          <a:ea typeface="Lato"/>
                          <a:cs typeface="Arial"/>
                        </a:rPr>
                        <a:t>320 €</a:t>
                      </a:r>
                    </a:p>
                  </a:txBody>
                  <a:tcPr anchor="ctr">
                    <a:solidFill>
                      <a:schemeClr val="accent3"/>
                    </a:solidFill>
                  </a:tcPr>
                </a:tc>
                <a:tc>
                  <a:txBody>
                    <a:bodyPr/>
                    <a:lstStyle/>
                    <a:p>
                      <a:pPr algn="ctr" rtl="0"/>
                      <a:endParaRPr lang="fr-FR" sz="1200" b="0" noProof="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3"/>
                    </a:solidFill>
                  </a:tcPr>
                </a:tc>
                <a:extLst>
                  <a:ext uri="{0D108BD9-81ED-4DB2-BD59-A6C34878D82A}">
                    <a16:rowId xmlns:a16="http://schemas.microsoft.com/office/drawing/2014/main" val="4047126002"/>
                  </a:ext>
                </a:extLst>
              </a:tr>
              <a:tr h="274320">
                <a:tc>
                  <a:txBody>
                    <a:bodyPr/>
                    <a:lstStyle/>
                    <a:p>
                      <a:pPr rtl="0"/>
                      <a:r>
                        <a:rPr lang="fr-FR" sz="1200" b="0" noProof="0" dirty="0">
                          <a:solidFill>
                            <a:srgbClr val="D83B01"/>
                          </a:solidFill>
                          <a:latin typeface="Arial"/>
                          <a:ea typeface="Lato"/>
                          <a:cs typeface="Arial"/>
                        </a:rPr>
                        <a:t>Sponsor veste </a:t>
                      </a:r>
                      <a:r>
                        <a:rPr lang="fr-FR" sz="1000" b="0" i="1" noProof="0" dirty="0">
                          <a:solidFill>
                            <a:srgbClr val="D83B01"/>
                          </a:solidFill>
                          <a:latin typeface="Arial"/>
                          <a:ea typeface="Lato"/>
                          <a:cs typeface="Arial"/>
                        </a:rPr>
                        <a:t>(engagement sur 3 ans)</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800 € / an</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320 €</a:t>
                      </a:r>
                    </a:p>
                  </a:txBody>
                  <a:tcPr anchor="ctr">
                    <a:solidFill>
                      <a:schemeClr val="accent4"/>
                    </a:solidFill>
                  </a:tcPr>
                </a:tc>
                <a:tc>
                  <a:txBody>
                    <a:bodyPr/>
                    <a:lstStyle/>
                    <a:p>
                      <a:pPr algn="ctr" rtl="0"/>
                      <a:endParaRPr lang="fr-FR" sz="1200" b="0" noProof="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3715466982"/>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D83B01"/>
                          </a:solidFill>
                          <a:latin typeface="Arial"/>
                          <a:ea typeface="Lato"/>
                          <a:cs typeface="Arial"/>
                        </a:rPr>
                        <a:t>Sponsor bonnet </a:t>
                      </a:r>
                      <a:r>
                        <a:rPr lang="fr-FR" sz="1000" b="0" i="1" noProof="0" dirty="0">
                          <a:solidFill>
                            <a:srgbClr val="D83B01"/>
                          </a:solidFill>
                          <a:latin typeface="Arial"/>
                          <a:ea typeface="Lato"/>
                          <a:cs typeface="Arial"/>
                        </a:rPr>
                        <a:t>(engagement sur 3 ans)</a:t>
                      </a:r>
                    </a:p>
                    <a:p>
                      <a:pPr rtl="0"/>
                      <a:endParaRPr lang="fr-FR" sz="1200" b="0" noProof="0">
                        <a:solidFill>
                          <a:srgbClr val="D83B01"/>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1 000 € / an</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400 €</a:t>
                      </a:r>
                    </a:p>
                  </a:txBody>
                  <a:tcPr anchor="ctr">
                    <a:solidFill>
                      <a:schemeClr val="accent4"/>
                    </a:solidFill>
                  </a:tcPr>
                </a:tc>
                <a:tc>
                  <a:txBody>
                    <a:bodyPr/>
                    <a:lstStyle/>
                    <a:p>
                      <a:pPr algn="ctr" rtl="0"/>
                      <a:endParaRPr lang="fr-FR" sz="1200" b="0" noProof="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250732797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D83B01"/>
                          </a:solidFill>
                          <a:latin typeface="Arial"/>
                          <a:ea typeface="Lato"/>
                          <a:cs typeface="Arial"/>
                        </a:rPr>
                        <a:t>Sponsor tee-shirt </a:t>
                      </a:r>
                      <a:r>
                        <a:rPr lang="fr-FR" sz="1000" b="0" i="1" noProof="0" dirty="0">
                          <a:solidFill>
                            <a:srgbClr val="D83B01"/>
                          </a:solidFill>
                          <a:latin typeface="Arial"/>
                          <a:ea typeface="Lato"/>
                          <a:cs typeface="Arial"/>
                        </a:rPr>
                        <a:t>(engagement sur 3 ans)</a:t>
                      </a:r>
                    </a:p>
                    <a:p>
                      <a:pPr rtl="0"/>
                      <a:endParaRPr lang="fr-FR" sz="1200" b="0" noProof="0">
                        <a:solidFill>
                          <a:srgbClr val="D83B01"/>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600 € / an</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240 €</a:t>
                      </a:r>
                    </a:p>
                  </a:txBody>
                  <a:tcPr anchor="ctr">
                    <a:solidFill>
                      <a:schemeClr val="accent4"/>
                    </a:solidFill>
                  </a:tcPr>
                </a:tc>
                <a:tc>
                  <a:txBody>
                    <a:bodyPr/>
                    <a:lstStyle/>
                    <a:p>
                      <a:pPr algn="ctr" rtl="0"/>
                      <a:endParaRPr lang="fr-FR" sz="1200" b="0" noProof="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151544319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D83B01"/>
                          </a:solidFill>
                          <a:latin typeface="Arial"/>
                          <a:ea typeface="Lato"/>
                          <a:cs typeface="Arial"/>
                        </a:rPr>
                        <a:t>Sponsor short </a:t>
                      </a:r>
                      <a:r>
                        <a:rPr lang="fr-FR" sz="1000" b="0" i="1" noProof="0" dirty="0">
                          <a:solidFill>
                            <a:srgbClr val="D83B01"/>
                          </a:solidFill>
                          <a:latin typeface="Arial"/>
                          <a:ea typeface="Lato"/>
                          <a:cs typeface="Arial"/>
                        </a:rPr>
                        <a:t>(engagement sur 3 ans)</a:t>
                      </a:r>
                    </a:p>
                    <a:p>
                      <a:pPr rtl="0"/>
                      <a:endParaRPr lang="fr-FR" sz="1200" b="0" noProof="0" dirty="0">
                        <a:solidFill>
                          <a:srgbClr val="D83B01"/>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300 € / an</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120 €</a:t>
                      </a:r>
                    </a:p>
                  </a:txBody>
                  <a:tcPr anchor="ctr">
                    <a:solidFill>
                      <a:schemeClr val="accent4"/>
                    </a:solidFill>
                  </a:tcPr>
                </a:tc>
                <a:tc>
                  <a:txBody>
                    <a:bodyPr/>
                    <a:lstStyle/>
                    <a:p>
                      <a:pPr algn="ctr" rtl="0"/>
                      <a:endParaRPr lang="fr-FR" sz="1200" b="0" noProof="0" dirty="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3997143627"/>
                  </a:ext>
                </a:extLst>
              </a:tr>
              <a:tr h="274320">
                <a:tc>
                  <a:txBody>
                    <a:bodyPr/>
                    <a:lstStyle/>
                    <a:p>
                      <a:pPr rtl="0"/>
                      <a:r>
                        <a:rPr lang="fr-FR" sz="1200" b="0" noProof="0" dirty="0">
                          <a:solidFill>
                            <a:srgbClr val="D83B01"/>
                          </a:solidFill>
                          <a:latin typeface="Arial" panose="020B0604020202020204" pitchFamily="34" charset="0"/>
                          <a:ea typeface="Lato" panose="020F0502020204030203" pitchFamily="34" charset="0"/>
                          <a:cs typeface="Arial" panose="020B0604020202020204" pitchFamily="34" charset="0"/>
                        </a:rPr>
                        <a:t>Mécénat fond natation 			</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500€/an</a:t>
                      </a:r>
                    </a:p>
                  </a:txBody>
                  <a:tcPr anchor="ctr">
                    <a:solidFill>
                      <a:schemeClr val="accent4"/>
                    </a:solidFill>
                  </a:tcPr>
                </a:tc>
                <a:tc>
                  <a:txBody>
                    <a:bodyPr/>
                    <a:lstStyle/>
                    <a:p>
                      <a:pPr algn="ctr" rtl="0"/>
                      <a:r>
                        <a:rPr lang="fr-FR" sz="1200" b="0" noProof="0" dirty="0">
                          <a:solidFill>
                            <a:schemeClr val="accent2"/>
                          </a:solidFill>
                          <a:latin typeface="Arial"/>
                          <a:ea typeface="Lato"/>
                          <a:cs typeface="Arial"/>
                        </a:rPr>
                        <a:t>200€</a:t>
                      </a:r>
                    </a:p>
                  </a:txBody>
                  <a:tcPr anchor="ctr">
                    <a:solidFill>
                      <a:schemeClr val="accent4"/>
                    </a:solidFill>
                  </a:tcPr>
                </a:tc>
                <a:tc>
                  <a:txBody>
                    <a:bodyPr/>
                    <a:lstStyle/>
                    <a:p>
                      <a:pPr algn="ctr" rtl="0"/>
                      <a:endParaRPr lang="fr-FR" sz="1200" b="0" noProof="0" dirty="0">
                        <a:solidFill>
                          <a:schemeClr val="accent2"/>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4"/>
                    </a:solidFill>
                  </a:tcPr>
                </a:tc>
                <a:extLst>
                  <a:ext uri="{0D108BD9-81ED-4DB2-BD59-A6C34878D82A}">
                    <a16:rowId xmlns:a16="http://schemas.microsoft.com/office/drawing/2014/main" val="197815280"/>
                  </a:ext>
                </a:extLst>
              </a:tr>
              <a:tr h="274320">
                <a:tc>
                  <a:txBody>
                    <a:bodyPr/>
                    <a:lstStyle/>
                    <a:p>
                      <a:pPr rtl="0"/>
                      <a:r>
                        <a:rPr lang="fr-FR" sz="1400" b="1" noProof="0" dirty="0">
                          <a:solidFill>
                            <a:schemeClr val="bg1"/>
                          </a:solidFill>
                          <a:latin typeface="Arial"/>
                          <a:ea typeface="Lato"/>
                          <a:cs typeface="Arial"/>
                        </a:rPr>
                        <a:t>TOTAL</a:t>
                      </a:r>
                    </a:p>
                  </a:txBody>
                  <a:tcPr anchor="ctr">
                    <a:solidFill>
                      <a:schemeClr val="accent1"/>
                    </a:solidFill>
                  </a:tcPr>
                </a:tc>
                <a:tc>
                  <a:txBody>
                    <a:bodyPr/>
                    <a:lstStyle/>
                    <a:p>
                      <a:pPr algn="ctr" rtl="0"/>
                      <a:r>
                        <a:rPr lang="fr-FR" sz="1400" b="1" noProof="0" dirty="0">
                          <a:solidFill>
                            <a:schemeClr val="bg1"/>
                          </a:solidFill>
                          <a:latin typeface="Arial"/>
                          <a:ea typeface="Lato"/>
                          <a:cs typeface="Arial"/>
                        </a:rPr>
                        <a:t>… </a:t>
                      </a:r>
                      <a:r>
                        <a:rPr lang="fr-FR" sz="1400" b="1" kern="1200" noProof="0" dirty="0">
                          <a:solidFill>
                            <a:schemeClr val="bg1"/>
                          </a:solidFill>
                          <a:latin typeface="Arial"/>
                          <a:ea typeface="Lato"/>
                          <a:cs typeface="Arial"/>
                        </a:rPr>
                        <a:t>€</a:t>
                      </a:r>
                    </a:p>
                  </a:txBody>
                  <a:tcPr anchor="ctr">
                    <a:solidFill>
                      <a:schemeClr val="accent1"/>
                    </a:solidFill>
                  </a:tcPr>
                </a:tc>
                <a:tc>
                  <a:txBody>
                    <a:bodyPr/>
                    <a:lstStyle/>
                    <a:p>
                      <a:pPr algn="ctr" rtl="0"/>
                      <a:r>
                        <a:rPr lang="fr-FR" sz="1400" b="1" noProof="0" dirty="0">
                          <a:solidFill>
                            <a:schemeClr val="bg1"/>
                          </a:solidFill>
                          <a:latin typeface="Arial"/>
                          <a:ea typeface="Lato"/>
                          <a:cs typeface="Arial"/>
                        </a:rPr>
                        <a:t>… </a:t>
                      </a:r>
                      <a:r>
                        <a:rPr lang="fr-FR" sz="1400" b="1" kern="1200" noProof="0" dirty="0">
                          <a:solidFill>
                            <a:schemeClr val="bg1"/>
                          </a:solidFill>
                          <a:latin typeface="Arial"/>
                          <a:ea typeface="Lato"/>
                          <a:cs typeface="Arial"/>
                        </a:rPr>
                        <a:t>€</a:t>
                      </a:r>
                    </a:p>
                  </a:txBody>
                  <a:tcPr anchor="ctr">
                    <a:solidFill>
                      <a:schemeClr val="accent1"/>
                    </a:solidFill>
                  </a:tcPr>
                </a:tc>
                <a:tc>
                  <a:txBody>
                    <a:bodyPr/>
                    <a:lstStyle/>
                    <a:p>
                      <a:pPr algn="ctr" rtl="0"/>
                      <a:endParaRPr lang="fr-FR" sz="1400" b="1" noProof="0" dirty="0">
                        <a:solidFill>
                          <a:schemeClr val="bg1"/>
                        </a:solidFill>
                        <a:latin typeface="Arial" panose="020B0604020202020204" pitchFamily="34" charset="0"/>
                        <a:ea typeface="Lato" panose="020F0502020204030203" pitchFamily="34" charset="0"/>
                        <a:cs typeface="Arial" panose="020B0604020202020204" pitchFamily="34" charset="0"/>
                      </a:endParaRPr>
                    </a:p>
                  </a:txBody>
                  <a:tcPr anchor="ctr">
                    <a:solidFill>
                      <a:schemeClr val="accent1"/>
                    </a:solidFill>
                  </a:tcPr>
                </a:tc>
                <a:extLst>
                  <a:ext uri="{0D108BD9-81ED-4DB2-BD59-A6C34878D82A}">
                    <a16:rowId xmlns:a16="http://schemas.microsoft.com/office/drawing/2014/main" val="2936589567"/>
                  </a:ext>
                </a:extLst>
              </a:tr>
            </a:tbl>
          </a:graphicData>
        </a:graphic>
      </p:graphicFrame>
      <p:sp>
        <p:nvSpPr>
          <p:cNvPr id="5" name="Titre 4" hidden="1">
            <a:extLst>
              <a:ext uri="{FF2B5EF4-FFF2-40B4-BE49-F238E27FC236}">
                <a16:creationId xmlns:a16="http://schemas.microsoft.com/office/drawing/2014/main" id="{91EB68CD-5A94-4E59-AA75-8FF956921CC1}"/>
              </a:ext>
            </a:extLst>
          </p:cNvPr>
          <p:cNvSpPr>
            <a:spLocks noGrp="1"/>
          </p:cNvSpPr>
          <p:nvPr>
            <p:ph type="title"/>
          </p:nvPr>
        </p:nvSpPr>
        <p:spPr/>
        <p:txBody>
          <a:bodyPr rtlCol="0"/>
          <a:lstStyle/>
          <a:p>
            <a:pPr rtl="0"/>
            <a:r>
              <a:rPr lang="fr-FR" dirty="0"/>
              <a:t>Diapositive 4</a:t>
            </a:r>
          </a:p>
        </p:txBody>
      </p:sp>
      <p:sp>
        <p:nvSpPr>
          <p:cNvPr id="6" name="Rectangle 5">
            <a:extLst>
              <a:ext uri="{FF2B5EF4-FFF2-40B4-BE49-F238E27FC236}">
                <a16:creationId xmlns:a16="http://schemas.microsoft.com/office/drawing/2014/main" id="{9C936A79-3719-56C7-C2A9-5D20BCA314B4}"/>
              </a:ext>
            </a:extLst>
          </p:cNvPr>
          <p:cNvSpPr/>
          <p:nvPr/>
        </p:nvSpPr>
        <p:spPr>
          <a:xfrm>
            <a:off x="0" y="6572864"/>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13" name="Rectangle 12">
            <a:extLst>
              <a:ext uri="{FF2B5EF4-FFF2-40B4-BE49-F238E27FC236}">
                <a16:creationId xmlns:a16="http://schemas.microsoft.com/office/drawing/2014/main" id="{D565FC92-463C-83F0-6D6B-2606515B116E}"/>
              </a:ext>
            </a:extLst>
          </p:cNvPr>
          <p:cNvSpPr/>
          <p:nvPr/>
        </p:nvSpPr>
        <p:spPr>
          <a:xfrm>
            <a:off x="11179275" y="6572863"/>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17" name="ZoneTexte 16">
            <a:extLst>
              <a:ext uri="{FF2B5EF4-FFF2-40B4-BE49-F238E27FC236}">
                <a16:creationId xmlns:a16="http://schemas.microsoft.com/office/drawing/2014/main" id="{81BAE7C4-37B3-0523-C91F-A7F353E681C9}"/>
              </a:ext>
            </a:extLst>
          </p:cNvPr>
          <p:cNvSpPr txBox="1"/>
          <p:nvPr/>
        </p:nvSpPr>
        <p:spPr>
          <a:xfrm>
            <a:off x="1012378" y="5620808"/>
            <a:ext cx="10088239" cy="577081"/>
          </a:xfrm>
          <a:prstGeom prst="rect">
            <a:avLst/>
          </a:prstGeom>
          <a:noFill/>
        </p:spPr>
        <p:txBody>
          <a:bodyPr wrap="square" lIns="91440" tIns="45720" rIns="91440" bIns="45720" anchor="t">
            <a:spAutoFit/>
          </a:bodyPr>
          <a:lstStyle/>
          <a:p>
            <a:r>
              <a:rPr lang="fr-FR" sz="1100" b="1" dirty="0">
                <a:solidFill>
                  <a:srgbClr val="2F2F2F"/>
                </a:solidFill>
                <a:latin typeface="Arial"/>
                <a:ea typeface="Lato"/>
                <a:cs typeface="Arial"/>
              </a:rPr>
              <a:t>Sponsor Classique : </a:t>
            </a:r>
          </a:p>
          <a:p>
            <a:pPr marL="628650" lvl="1" indent="-171450">
              <a:buFont typeface="Arial"/>
              <a:buChar char="•"/>
            </a:pPr>
            <a:r>
              <a:rPr lang="fr-FR" sz="1100" b="1" dirty="0">
                <a:solidFill>
                  <a:srgbClr val="2F2F2F"/>
                </a:solidFill>
                <a:latin typeface="Arial"/>
                <a:ea typeface="Lato"/>
                <a:cs typeface="Arial"/>
              </a:rPr>
              <a:t>Présence support podium</a:t>
            </a:r>
          </a:p>
          <a:p>
            <a:pPr marL="628650" lvl="1" indent="-171450">
              <a:buFont typeface="Arial"/>
              <a:buChar char="•"/>
            </a:pPr>
            <a:r>
              <a:rPr lang="fr-FR" sz="1100" b="1" dirty="0">
                <a:solidFill>
                  <a:srgbClr val="2F2F2F"/>
                </a:solidFill>
                <a:latin typeface="Arial"/>
                <a:ea typeface="Lato"/>
                <a:cs typeface="Arial"/>
              </a:rPr>
              <a:t>Présence sur le site internet</a:t>
            </a:r>
          </a:p>
          <a:p>
            <a:pPr marL="628650" lvl="1" indent="-171450">
              <a:buFont typeface="Arial"/>
              <a:buChar char="•"/>
            </a:pPr>
            <a:r>
              <a:rPr lang="fr-FR" sz="1100" b="1" dirty="0">
                <a:solidFill>
                  <a:srgbClr val="2F2F2F"/>
                </a:solidFill>
                <a:latin typeface="Arial"/>
                <a:ea typeface="Lato"/>
                <a:cs typeface="Arial"/>
              </a:rPr>
              <a:t>Remise de 10% pour vos salariés (hors activités compétitions)</a:t>
            </a:r>
          </a:p>
        </p:txBody>
      </p:sp>
    </p:spTree>
    <p:extLst>
      <p:ext uri="{BB962C8B-B14F-4D97-AF65-F5344CB8AC3E}">
        <p14:creationId xmlns:p14="http://schemas.microsoft.com/office/powerpoint/2010/main" val="1660344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46" name="Zone de texte 23">
            <a:extLst>
              <a:ext uri="{FF2B5EF4-FFF2-40B4-BE49-F238E27FC236}">
                <a16:creationId xmlns:a16="http://schemas.microsoft.com/office/drawing/2014/main" id="{2D083684-2DF4-44AE-7328-5A41F17966DE}"/>
              </a:ext>
            </a:extLst>
          </p:cNvPr>
          <p:cNvSpPr txBox="1"/>
          <p:nvPr/>
        </p:nvSpPr>
        <p:spPr>
          <a:xfrm>
            <a:off x="381000" y="243235"/>
            <a:ext cx="11381904" cy="319318"/>
          </a:xfrm>
          <a:prstGeom prst="rect">
            <a:avLst/>
          </a:prstGeom>
          <a:noFill/>
        </p:spPr>
        <p:txBody>
          <a:bodyPr wrap="square" rtlCol="0">
            <a:spAutoFit/>
          </a:bodyPr>
          <a:lstStyle/>
          <a:p>
            <a:pPr>
              <a:lnSpc>
                <a:spcPct val="80000"/>
              </a:lnSpc>
            </a:pPr>
            <a:r>
              <a:rPr lang="fr-FR" sz="2400">
                <a:solidFill>
                  <a:schemeClr val="accent1"/>
                </a:solidFill>
                <a:latin typeface="Arial Black" panose="020B0A04020102020204" pitchFamily="34" charset="0"/>
                <a:ea typeface="Lato Black" panose="020F0502020204030203" pitchFamily="34" charset="0"/>
                <a:cs typeface="Lato Black" panose="020F0502020204030203" pitchFamily="34" charset="0"/>
              </a:rPr>
              <a:t>Portfolio</a:t>
            </a:r>
          </a:p>
        </p:txBody>
      </p:sp>
      <p:sp>
        <p:nvSpPr>
          <p:cNvPr id="49" name="Rectangle 48">
            <a:extLst>
              <a:ext uri="{FF2B5EF4-FFF2-40B4-BE49-F238E27FC236}">
                <a16:creationId xmlns:a16="http://schemas.microsoft.com/office/drawing/2014/main" id="{D1AC68F0-C9AD-09D6-4D99-7953F8BAD4B1}"/>
              </a:ext>
              <a:ext uri="{C183D7F6-B498-43B3-948B-1728B52AA6E4}">
                <adec:decorative xmlns:adec="http://schemas.microsoft.com/office/drawing/2017/decorative" val="1"/>
              </a:ext>
            </a:extLst>
          </p:cNvPr>
          <p:cNvSpPr/>
          <p:nvPr/>
        </p:nvSpPr>
        <p:spPr>
          <a:xfrm>
            <a:off x="11583035" y="1916039"/>
            <a:ext cx="608965"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50" name="Rectangle 49">
            <a:extLst>
              <a:ext uri="{FF2B5EF4-FFF2-40B4-BE49-F238E27FC236}">
                <a16:creationId xmlns:a16="http://schemas.microsoft.com/office/drawing/2014/main" id="{89C59A56-E020-B99B-0270-C2E9B57C4414}"/>
              </a:ext>
              <a:ext uri="{C183D7F6-B498-43B3-948B-1728B52AA6E4}">
                <adec:decorative xmlns:adec="http://schemas.microsoft.com/office/drawing/2017/decorative" val="1"/>
              </a:ext>
            </a:extLst>
          </p:cNvPr>
          <p:cNvSpPr/>
          <p:nvPr/>
        </p:nvSpPr>
        <p:spPr>
          <a:xfrm>
            <a:off x="0" y="1916039"/>
            <a:ext cx="213360"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 name="Image 1" descr="Une image contenant personne, pose, groupe, debout&#10;&#10;Description générée automatiquement">
            <a:extLst>
              <a:ext uri="{FF2B5EF4-FFF2-40B4-BE49-F238E27FC236}">
                <a16:creationId xmlns:a16="http://schemas.microsoft.com/office/drawing/2014/main" id="{DECED8FC-C096-9E39-AB1E-6A83620ECCD8}"/>
              </a:ext>
            </a:extLst>
          </p:cNvPr>
          <p:cNvPicPr>
            <a:picLocks noChangeAspect="1"/>
          </p:cNvPicPr>
          <p:nvPr/>
        </p:nvPicPr>
        <p:blipFill rotWithShape="1">
          <a:blip r:embed="rId3"/>
          <a:srcRect t="5307"/>
          <a:stretch/>
        </p:blipFill>
        <p:spPr>
          <a:xfrm>
            <a:off x="2714106" y="1015949"/>
            <a:ext cx="8269175" cy="4404571"/>
          </a:xfrm>
          <a:prstGeom prst="rect">
            <a:avLst/>
          </a:prstGeom>
        </p:spPr>
      </p:pic>
      <p:sp>
        <p:nvSpPr>
          <p:cNvPr id="3" name="ZoneTexte 2">
            <a:extLst>
              <a:ext uri="{FF2B5EF4-FFF2-40B4-BE49-F238E27FC236}">
                <a16:creationId xmlns:a16="http://schemas.microsoft.com/office/drawing/2014/main" id="{AEBEED3C-620E-437D-229C-0940D96D32D8}"/>
              </a:ext>
            </a:extLst>
          </p:cNvPr>
          <p:cNvSpPr txBox="1"/>
          <p:nvPr/>
        </p:nvSpPr>
        <p:spPr>
          <a:xfrm>
            <a:off x="342900" y="2466385"/>
            <a:ext cx="2371206" cy="507831"/>
          </a:xfrm>
          <a:prstGeom prst="rect">
            <a:avLst/>
          </a:prstGeom>
          <a:noFill/>
        </p:spPr>
        <p:txBody>
          <a:bodyPr wrap="square">
            <a:spAutoFit/>
          </a:bodyPr>
          <a:lstStyle/>
          <a:p>
            <a:pPr algn="ctr"/>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19 mars 2022 </a:t>
            </a:r>
          </a:p>
          <a:p>
            <a:pPr algn="ctr"/>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dernière compétition à </a:t>
            </a:r>
          </a:p>
          <a:p>
            <a:pPr algn="ctr"/>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Georges Vallerey…</a:t>
            </a:r>
          </a:p>
        </p:txBody>
      </p:sp>
      <p:sp>
        <p:nvSpPr>
          <p:cNvPr id="8" name="ZoneTexte 7">
            <a:extLst>
              <a:ext uri="{FF2B5EF4-FFF2-40B4-BE49-F238E27FC236}">
                <a16:creationId xmlns:a16="http://schemas.microsoft.com/office/drawing/2014/main" id="{6B4A91B7-E330-90FE-321C-CA6042DA601E}"/>
              </a:ext>
            </a:extLst>
          </p:cNvPr>
          <p:cNvSpPr txBox="1"/>
          <p:nvPr/>
        </p:nvSpPr>
        <p:spPr>
          <a:xfrm>
            <a:off x="1050377" y="2187931"/>
            <a:ext cx="1972081" cy="230832"/>
          </a:xfrm>
          <a:prstGeom prst="rect">
            <a:avLst/>
          </a:prstGeom>
          <a:noFill/>
        </p:spPr>
        <p:txBody>
          <a:bodyPr wrap="square">
            <a:spAutoFit/>
          </a:bodyPr>
          <a:lstStyle/>
          <a:p>
            <a:r>
              <a:rPr lang="fr-FR" sz="1200" b="1">
                <a:solidFill>
                  <a:schemeClr val="accent1"/>
                </a:solidFill>
                <a:latin typeface="Arial" panose="020B0604020202020204" pitchFamily="34" charset="0"/>
                <a:ea typeface="Lato" panose="020F0502020204030203" pitchFamily="34" charset="0"/>
                <a:cs typeface="Arial" panose="020B0604020202020204" pitchFamily="34" charset="0"/>
              </a:rPr>
              <a:t>	</a:t>
            </a:r>
            <a:r>
              <a:rPr lang="fr-FR" sz="800" b="1" i="1">
                <a:solidFill>
                  <a:srgbClr val="2F2F2F"/>
                </a:solidFill>
                <a:latin typeface="Arial" panose="020B0604020202020204" pitchFamily="34" charset="0"/>
                <a:ea typeface="Lato" panose="020F0502020204030203" pitchFamily="34" charset="0"/>
                <a:cs typeface="Arial" panose="020B0604020202020204" pitchFamily="34" charset="0"/>
              </a:rPr>
              <a:t>années</a:t>
            </a:r>
            <a:endParaRPr lang="fr-FR" sz="800" i="1">
              <a:solidFill>
                <a:srgbClr val="2F2F2F"/>
              </a:solidFill>
            </a:endParaRPr>
          </a:p>
        </p:txBody>
      </p:sp>
      <p:sp>
        <p:nvSpPr>
          <p:cNvPr id="9" name="Rectangle 8">
            <a:extLst>
              <a:ext uri="{FF2B5EF4-FFF2-40B4-BE49-F238E27FC236}">
                <a16:creationId xmlns:a16="http://schemas.microsoft.com/office/drawing/2014/main" id="{9751503A-E08D-078F-842D-48E362779224}"/>
              </a:ext>
            </a:extLst>
          </p:cNvPr>
          <p:cNvSpPr/>
          <p:nvPr/>
        </p:nvSpPr>
        <p:spPr>
          <a:xfrm>
            <a:off x="580573" y="917239"/>
            <a:ext cx="2288757" cy="1325748"/>
          </a:xfrm>
          <a:prstGeom prst="rect">
            <a:avLst/>
          </a:prstGeom>
        </p:spPr>
        <p:txBody>
          <a:bodyPr wrap="square" rtlCol="0">
            <a:spAutoFit/>
          </a:bodyPr>
          <a:lstStyle/>
          <a:p>
            <a:pPr algn="just" rtl="0">
              <a:lnSpc>
                <a:spcPct val="120000"/>
              </a:lnSpc>
            </a:pPr>
            <a:r>
              <a:rPr lang="fr-FR" sz="9600" dirty="0">
                <a:solidFill>
                  <a:srgbClr val="2F2F2F"/>
                </a:solidFill>
                <a:latin typeface="Arial Black" panose="020B0A04020102020204" pitchFamily="34" charset="0"/>
                <a:ea typeface="Lato Black" panose="020F0502020204030203" pitchFamily="34" charset="0"/>
                <a:cs typeface="Lato Black" panose="020F0502020204030203" pitchFamily="34" charset="0"/>
              </a:rPr>
              <a:t>49</a:t>
            </a:r>
            <a:endParaRPr lang="fr-FR" sz="1400" dirty="0">
              <a:solidFill>
                <a:srgbClr val="2F2F2F"/>
              </a:solidFill>
              <a:latin typeface="Arial" panose="020B0604020202020204" pitchFamily="34" charset="0"/>
              <a:ea typeface="Lato" panose="020F0502020204030203" pitchFamily="34" charset="0"/>
              <a:cs typeface="Arial" panose="020B0604020202020204" pitchFamily="34" charset="0"/>
            </a:endParaRPr>
          </a:p>
        </p:txBody>
      </p:sp>
      <p:pic>
        <p:nvPicPr>
          <p:cNvPr id="22" name="Picture 2">
            <a:extLst>
              <a:ext uri="{FF2B5EF4-FFF2-40B4-BE49-F238E27FC236}">
                <a16:creationId xmlns:a16="http://schemas.microsoft.com/office/drawing/2014/main" id="{6A5DE496-3970-253A-22FE-B05CAC041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55341AF-669E-EC59-77AB-BEB232B9A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lle d'Amboise - Loire Aventure">
            <a:extLst>
              <a:ext uri="{FF2B5EF4-FFF2-40B4-BE49-F238E27FC236}">
                <a16:creationId xmlns:a16="http://schemas.microsoft.com/office/drawing/2014/main" id="{7298946C-578B-BF7F-8E16-AAC5DC10D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édération française de natation — Wikipédia">
            <a:extLst>
              <a:ext uri="{FF2B5EF4-FFF2-40B4-BE49-F238E27FC236}">
                <a16:creationId xmlns:a16="http://schemas.microsoft.com/office/drawing/2014/main" id="{A457E131-DE0D-6DC5-18AF-279B12ACE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REDIT AGRICOLE AMBOISE, 7 sq Anciens Combattants AFN, 37400 Amboise -  Banque (adresse, horaires, avis)">
            <a:extLst>
              <a:ext uri="{FF2B5EF4-FFF2-40B4-BE49-F238E27FC236}">
                <a16:creationId xmlns:a16="http://schemas.microsoft.com/office/drawing/2014/main" id="{4EDE8C9A-B0DD-D63A-618A-CA81248632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Un PLUi à revoir : lettre ouverte au président de la Communauté de Communes  du Val d'Amboise - SEPANT">
            <a:extLst>
              <a:ext uri="{FF2B5EF4-FFF2-40B4-BE49-F238E27FC236}">
                <a16:creationId xmlns:a16="http://schemas.microsoft.com/office/drawing/2014/main" id="{F8139F9A-A725-DE99-EEA5-5FE29A426A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Les partenaires - Aquatique Club Amboisien">
            <a:extLst>
              <a:ext uri="{FF2B5EF4-FFF2-40B4-BE49-F238E27FC236}">
                <a16:creationId xmlns:a16="http://schemas.microsoft.com/office/drawing/2014/main" id="{9BC21135-70C3-73BD-E306-887E9D9398F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BERNEUX CONSTRUCTION | LinkedIn">
            <a:extLst>
              <a:ext uri="{FF2B5EF4-FFF2-40B4-BE49-F238E27FC236}">
                <a16:creationId xmlns:a16="http://schemas.microsoft.com/office/drawing/2014/main" id="{4F52DDC5-0013-697A-C576-C46E979714B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oire Renovation | Nazelles">
            <a:extLst>
              <a:ext uri="{FF2B5EF4-FFF2-40B4-BE49-F238E27FC236}">
                <a16:creationId xmlns:a16="http://schemas.microsoft.com/office/drawing/2014/main" id="{10ECEDF6-4C10-0737-79AA-41DAC37449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37" name="Image 36">
            <a:extLst>
              <a:ext uri="{FF2B5EF4-FFF2-40B4-BE49-F238E27FC236}">
                <a16:creationId xmlns:a16="http://schemas.microsoft.com/office/drawing/2014/main" id="{289DC6D2-F1B2-A318-5987-E0B4B1D2BFD7}"/>
              </a:ext>
            </a:extLst>
          </p:cNvPr>
          <p:cNvPicPr>
            <a:picLocks noChangeAspect="1"/>
          </p:cNvPicPr>
          <p:nvPr/>
        </p:nvPicPr>
        <p:blipFill rotWithShape="1">
          <a:blip r:embed="rId13"/>
          <a:srcRect b="61435"/>
          <a:stretch/>
        </p:blipFill>
        <p:spPr>
          <a:xfrm>
            <a:off x="8432098" y="6430356"/>
            <a:ext cx="839786" cy="317321"/>
          </a:xfrm>
          <a:prstGeom prst="rect">
            <a:avLst/>
          </a:prstGeom>
        </p:spPr>
      </p:pic>
      <p:pic>
        <p:nvPicPr>
          <p:cNvPr id="38" name="Picture 8" descr="Les partenaires - Aquatique Club Amboisien">
            <a:extLst>
              <a:ext uri="{FF2B5EF4-FFF2-40B4-BE49-F238E27FC236}">
                <a16:creationId xmlns:a16="http://schemas.microsoft.com/office/drawing/2014/main" id="{D2FBB380-BAC8-A315-E70C-DF9412B22E3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a:extLst>
              <a:ext uri="{FF2B5EF4-FFF2-40B4-BE49-F238E27FC236}">
                <a16:creationId xmlns:a16="http://schemas.microsoft.com/office/drawing/2014/main" id="{F3C022EA-D09F-01CC-9231-91DA3E70FC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a:extLst>
              <a:ext uri="{FF2B5EF4-FFF2-40B4-BE49-F238E27FC236}">
                <a16:creationId xmlns:a16="http://schemas.microsoft.com/office/drawing/2014/main" id="{B78D0767-9785-8A18-A3E8-E255C989D0C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a:extLst>
              <a:ext uri="{FF2B5EF4-FFF2-40B4-BE49-F238E27FC236}">
                <a16:creationId xmlns:a16="http://schemas.microsoft.com/office/drawing/2014/main" id="{A428AE4A-76CD-42FD-DBA8-C0A78BEE17D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a:extLst>
              <a:ext uri="{FF2B5EF4-FFF2-40B4-BE49-F238E27FC236}">
                <a16:creationId xmlns:a16="http://schemas.microsoft.com/office/drawing/2014/main" id="{3E797DC1-EE80-2D74-A72E-50A277E03BD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a:extLst>
              <a:ext uri="{FF2B5EF4-FFF2-40B4-BE49-F238E27FC236}">
                <a16:creationId xmlns:a16="http://schemas.microsoft.com/office/drawing/2014/main" id="{9D921692-8DA8-6303-47BA-3DD00813BC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a:extLst>
              <a:ext uri="{FF2B5EF4-FFF2-40B4-BE49-F238E27FC236}">
                <a16:creationId xmlns:a16="http://schemas.microsoft.com/office/drawing/2014/main" id="{865A5C7B-CA55-CCD9-23DC-53EFA25F28B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4">
            <a:extLst>
              <a:ext uri="{FF2B5EF4-FFF2-40B4-BE49-F238E27FC236}">
                <a16:creationId xmlns:a16="http://schemas.microsoft.com/office/drawing/2014/main" id="{BC9A4C59-F5C3-105B-B53D-D8FB6156259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édération Française de Triathlon - Home | Facebook">
            <a:extLst>
              <a:ext uri="{FF2B5EF4-FFF2-40B4-BE49-F238E27FC236}">
                <a16:creationId xmlns:a16="http://schemas.microsoft.com/office/drawing/2014/main" id="{30A7B1BD-334A-E103-DB4C-CA2B428930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2" name="Zone de texte 23">
            <a:extLst>
              <a:ext uri="{FF2B5EF4-FFF2-40B4-BE49-F238E27FC236}">
                <a16:creationId xmlns:a16="http://schemas.microsoft.com/office/drawing/2014/main" id="{74AE3493-E5F5-CD14-639A-0FDF5912F406}"/>
              </a:ext>
            </a:extLst>
          </p:cNvPr>
          <p:cNvSpPr txBox="1"/>
          <p:nvPr/>
        </p:nvSpPr>
        <p:spPr>
          <a:xfrm>
            <a:off x="381000" y="243235"/>
            <a:ext cx="11381904" cy="319318"/>
          </a:xfrm>
          <a:prstGeom prst="rect">
            <a:avLst/>
          </a:prstGeom>
          <a:noFill/>
        </p:spPr>
        <p:txBody>
          <a:bodyPr wrap="square" rtlCol="0">
            <a:spAutoFit/>
          </a:bodyPr>
          <a:lstStyle/>
          <a:p>
            <a:pPr>
              <a:lnSpc>
                <a:spcPct val="80000"/>
              </a:lnSpc>
            </a:pPr>
            <a:r>
              <a:rPr lang="fr-FR" sz="2400">
                <a:solidFill>
                  <a:schemeClr val="accent1"/>
                </a:solidFill>
                <a:latin typeface="Arial Black" panose="020B0A04020102020204" pitchFamily="34" charset="0"/>
                <a:ea typeface="Lato Black" panose="020F0502020204030203" pitchFamily="34" charset="0"/>
                <a:cs typeface="Lato Black" panose="020F0502020204030203" pitchFamily="34" charset="0"/>
              </a:rPr>
              <a:t>Portfolio</a:t>
            </a:r>
          </a:p>
        </p:txBody>
      </p:sp>
      <p:pic>
        <p:nvPicPr>
          <p:cNvPr id="2050" name="Picture 2" descr="Piscine naturelle à Amboise en France - Vitii, piscine naturelle">
            <a:extLst>
              <a:ext uri="{FF2B5EF4-FFF2-40B4-BE49-F238E27FC236}">
                <a16:creationId xmlns:a16="http://schemas.microsoft.com/office/drawing/2014/main" id="{A8379839-06C6-0051-C428-2B4EE1E88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784" y="1813097"/>
            <a:ext cx="4230183" cy="2860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scine naturelle à Amboise en France - Vitii, piscine naturelle">
            <a:extLst>
              <a:ext uri="{FF2B5EF4-FFF2-40B4-BE49-F238E27FC236}">
                <a16:creationId xmlns:a16="http://schemas.microsoft.com/office/drawing/2014/main" id="{18F8B655-C118-BE0B-7887-0C506A100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844" y="1813097"/>
            <a:ext cx="4230183" cy="286066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B94604C-9ACC-3190-6A6D-A41BFBC95C3E}"/>
              </a:ext>
            </a:extLst>
          </p:cNvPr>
          <p:cNvSpPr txBox="1"/>
          <p:nvPr/>
        </p:nvSpPr>
        <p:spPr>
          <a:xfrm>
            <a:off x="2822984" y="4924217"/>
            <a:ext cx="6967242" cy="253916"/>
          </a:xfrm>
          <a:prstGeom prst="rect">
            <a:avLst/>
          </a:prstGeom>
          <a:noFill/>
        </p:spPr>
        <p:txBody>
          <a:bodyPr wrap="square">
            <a:spAutoFit/>
          </a:bodyPr>
          <a:lstStyle/>
          <a:p>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Le premier centre aquatique couvert à </a:t>
            </a:r>
            <a:r>
              <a:rPr lang="fr-FR" sz="1400" b="1">
                <a:solidFill>
                  <a:srgbClr val="D83B01"/>
                </a:solidFill>
                <a:latin typeface="Arial" panose="020B0604020202020204" pitchFamily="34" charset="0"/>
                <a:ea typeface="Lato" panose="020F0502020204030203" pitchFamily="34" charset="0"/>
                <a:cs typeface="Arial" panose="020B0604020202020204" pitchFamily="34" charset="0"/>
              </a:rPr>
              <a:t>traitement d’eau biologique </a:t>
            </a:r>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en France</a:t>
            </a:r>
          </a:p>
        </p:txBody>
      </p:sp>
      <p:sp>
        <p:nvSpPr>
          <p:cNvPr id="9" name="ZoneTexte 8">
            <a:extLst>
              <a:ext uri="{FF2B5EF4-FFF2-40B4-BE49-F238E27FC236}">
                <a16:creationId xmlns:a16="http://schemas.microsoft.com/office/drawing/2014/main" id="{4672102C-9CCF-A3B5-884B-06530C24A76A}"/>
              </a:ext>
            </a:extLst>
          </p:cNvPr>
          <p:cNvSpPr txBox="1"/>
          <p:nvPr/>
        </p:nvSpPr>
        <p:spPr>
          <a:xfrm>
            <a:off x="3673105" y="1281520"/>
            <a:ext cx="4645478" cy="300082"/>
          </a:xfrm>
          <a:prstGeom prst="rect">
            <a:avLst/>
          </a:prstGeom>
          <a:noFill/>
        </p:spPr>
        <p:txBody>
          <a:bodyPr wrap="square">
            <a:spAutoFit/>
          </a:bodyPr>
          <a:lstStyle/>
          <a:p>
            <a:r>
              <a:rPr lang="fr-FR" b="1">
                <a:solidFill>
                  <a:srgbClr val="D83B01"/>
                </a:solidFill>
                <a:latin typeface="Arial" panose="020B0604020202020204" pitchFamily="34" charset="0"/>
                <a:ea typeface="Lato" panose="020F0502020204030203" pitchFamily="34" charset="0"/>
                <a:cs typeface="Arial" panose="020B0604020202020204" pitchFamily="34" charset="0"/>
              </a:rPr>
              <a:t>Un nouveau centre aquatique pour 2023</a:t>
            </a:r>
          </a:p>
        </p:txBody>
      </p:sp>
      <p:sp>
        <p:nvSpPr>
          <p:cNvPr id="10" name="Rectangle 9">
            <a:extLst>
              <a:ext uri="{FF2B5EF4-FFF2-40B4-BE49-F238E27FC236}">
                <a16:creationId xmlns:a16="http://schemas.microsoft.com/office/drawing/2014/main" id="{2AAAEE4B-9BC5-13E6-A33C-3E622896EF5F}"/>
              </a:ext>
              <a:ext uri="{C183D7F6-B498-43B3-948B-1728B52AA6E4}">
                <adec:decorative xmlns:adec="http://schemas.microsoft.com/office/drawing/2017/decorative" val="1"/>
              </a:ext>
            </a:extLst>
          </p:cNvPr>
          <p:cNvSpPr/>
          <p:nvPr/>
        </p:nvSpPr>
        <p:spPr>
          <a:xfrm>
            <a:off x="10630968" y="1903153"/>
            <a:ext cx="1561032"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1" name="Rectangle 10">
            <a:extLst>
              <a:ext uri="{FF2B5EF4-FFF2-40B4-BE49-F238E27FC236}">
                <a16:creationId xmlns:a16="http://schemas.microsoft.com/office/drawing/2014/main" id="{CA42D9BB-550E-EA3D-B07B-F859C3709810}"/>
              </a:ext>
              <a:ext uri="{C183D7F6-B498-43B3-948B-1728B52AA6E4}">
                <adec:decorative xmlns:adec="http://schemas.microsoft.com/office/drawing/2017/decorative" val="1"/>
              </a:ext>
            </a:extLst>
          </p:cNvPr>
          <p:cNvSpPr/>
          <p:nvPr/>
        </p:nvSpPr>
        <p:spPr>
          <a:xfrm>
            <a:off x="-1" y="1916039"/>
            <a:ext cx="546931"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22" name="Picture 2">
            <a:extLst>
              <a:ext uri="{FF2B5EF4-FFF2-40B4-BE49-F238E27FC236}">
                <a16:creationId xmlns:a16="http://schemas.microsoft.com/office/drawing/2014/main" id="{A6A4B7D7-EF04-52C6-1DD6-EFCE8F220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7FF5ADD-37AF-5254-2CF1-1BFABC899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ille d'Amboise - Loire Aventure">
            <a:extLst>
              <a:ext uri="{FF2B5EF4-FFF2-40B4-BE49-F238E27FC236}">
                <a16:creationId xmlns:a16="http://schemas.microsoft.com/office/drawing/2014/main" id="{751C61E3-3537-C9C5-02BB-DFB775ACC4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édération française de natation — Wikipédia">
            <a:extLst>
              <a:ext uri="{FF2B5EF4-FFF2-40B4-BE49-F238E27FC236}">
                <a16:creationId xmlns:a16="http://schemas.microsoft.com/office/drawing/2014/main" id="{4E3B6682-26AC-51F3-1D5B-873C5968B3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REDIT AGRICOLE AMBOISE, 7 sq Anciens Combattants AFN, 37400 Amboise -  Banque (adresse, horaires, avis)">
            <a:extLst>
              <a:ext uri="{FF2B5EF4-FFF2-40B4-BE49-F238E27FC236}">
                <a16:creationId xmlns:a16="http://schemas.microsoft.com/office/drawing/2014/main" id="{E3B66678-E5ED-89B9-7BFD-61A706A722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Un PLUi à revoir : lettre ouverte au président de la Communauté de Communes  du Val d'Amboise - SEPANT">
            <a:extLst>
              <a:ext uri="{FF2B5EF4-FFF2-40B4-BE49-F238E27FC236}">
                <a16:creationId xmlns:a16="http://schemas.microsoft.com/office/drawing/2014/main" id="{3DB9904A-8A6B-C4E8-E81F-2D237E52C23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es partenaires - Aquatique Club Amboisien">
            <a:extLst>
              <a:ext uri="{FF2B5EF4-FFF2-40B4-BE49-F238E27FC236}">
                <a16:creationId xmlns:a16="http://schemas.microsoft.com/office/drawing/2014/main" id="{9AA036C4-2811-45A4-1570-187AF1A5EA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BERNEUX CONSTRUCTION | LinkedIn">
            <a:extLst>
              <a:ext uri="{FF2B5EF4-FFF2-40B4-BE49-F238E27FC236}">
                <a16:creationId xmlns:a16="http://schemas.microsoft.com/office/drawing/2014/main" id="{404788B7-FDBB-0379-7753-BD9C2E56D3B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Loire Renovation | Nazelles">
            <a:extLst>
              <a:ext uri="{FF2B5EF4-FFF2-40B4-BE49-F238E27FC236}">
                <a16:creationId xmlns:a16="http://schemas.microsoft.com/office/drawing/2014/main" id="{35B12C17-D6DC-A737-15FB-1D4986F99A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 37">
            <a:extLst>
              <a:ext uri="{FF2B5EF4-FFF2-40B4-BE49-F238E27FC236}">
                <a16:creationId xmlns:a16="http://schemas.microsoft.com/office/drawing/2014/main" id="{D1119519-44CA-0DF1-7663-828ACC0F8840}"/>
              </a:ext>
            </a:extLst>
          </p:cNvPr>
          <p:cNvPicPr>
            <a:picLocks noChangeAspect="1"/>
          </p:cNvPicPr>
          <p:nvPr/>
        </p:nvPicPr>
        <p:blipFill rotWithShape="1">
          <a:blip r:embed="rId14"/>
          <a:srcRect b="61435"/>
          <a:stretch/>
        </p:blipFill>
        <p:spPr>
          <a:xfrm>
            <a:off x="8432098" y="6430356"/>
            <a:ext cx="839786" cy="317321"/>
          </a:xfrm>
          <a:prstGeom prst="rect">
            <a:avLst/>
          </a:prstGeom>
        </p:spPr>
      </p:pic>
      <p:pic>
        <p:nvPicPr>
          <p:cNvPr id="39" name="Picture 8" descr="Les partenaires - Aquatique Club Amboisien">
            <a:extLst>
              <a:ext uri="{FF2B5EF4-FFF2-40B4-BE49-F238E27FC236}">
                <a16:creationId xmlns:a16="http://schemas.microsoft.com/office/drawing/2014/main" id="{84B603B4-5EC9-5616-6127-7B1E3D2B33D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44A0BB27-8B9E-4EB3-DA6B-172E4D7706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a:extLst>
              <a:ext uri="{FF2B5EF4-FFF2-40B4-BE49-F238E27FC236}">
                <a16:creationId xmlns:a16="http://schemas.microsoft.com/office/drawing/2014/main" id="{B503719F-8232-89C0-48D6-5AC8501D18E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a:extLst>
              <a:ext uri="{FF2B5EF4-FFF2-40B4-BE49-F238E27FC236}">
                <a16:creationId xmlns:a16="http://schemas.microsoft.com/office/drawing/2014/main" id="{461D90B8-C155-1F89-D9B7-219ADD2838A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a:extLst>
              <a:ext uri="{FF2B5EF4-FFF2-40B4-BE49-F238E27FC236}">
                <a16:creationId xmlns:a16="http://schemas.microsoft.com/office/drawing/2014/main" id="{5E2A2638-0724-8185-D43D-4D2F23253A6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a:extLst>
              <a:ext uri="{FF2B5EF4-FFF2-40B4-BE49-F238E27FC236}">
                <a16:creationId xmlns:a16="http://schemas.microsoft.com/office/drawing/2014/main" id="{DE4A259F-3300-A236-170F-493665125FF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2">
            <a:extLst>
              <a:ext uri="{FF2B5EF4-FFF2-40B4-BE49-F238E27FC236}">
                <a16:creationId xmlns:a16="http://schemas.microsoft.com/office/drawing/2014/main" id="{1E79B621-70DF-590A-0CCC-46A6C2E6EF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a:extLst>
              <a:ext uri="{FF2B5EF4-FFF2-40B4-BE49-F238E27FC236}">
                <a16:creationId xmlns:a16="http://schemas.microsoft.com/office/drawing/2014/main" id="{7143B9F4-695F-9FBA-E3FC-AC7491B52C0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édération Française de Triathlon - Home | Facebook">
            <a:extLst>
              <a:ext uri="{FF2B5EF4-FFF2-40B4-BE49-F238E27FC236}">
                <a16:creationId xmlns:a16="http://schemas.microsoft.com/office/drawing/2014/main" id="{ADBE2818-8D64-EDD3-9762-6C1F602B294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2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 de texte 10"/>
          <p:cNvSpPr txBox="1"/>
          <p:nvPr/>
        </p:nvSpPr>
        <p:spPr>
          <a:xfrm>
            <a:off x="338092" y="663043"/>
            <a:ext cx="7139078"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MERCI DE VOTRE INTÊRET !</a:t>
            </a:r>
          </a:p>
        </p:txBody>
      </p:sp>
      <p:sp>
        <p:nvSpPr>
          <p:cNvPr id="12" name="Forme 5099">
            <a:extLst>
              <a:ext uri="{C183D7F6-B498-43B3-948B-1728B52AA6E4}">
                <adec:decorative xmlns:adec="http://schemas.microsoft.com/office/drawing/2017/decorative" val="1"/>
              </a:ext>
            </a:extLst>
          </p:cNvPr>
          <p:cNvSpPr/>
          <p:nvPr/>
        </p:nvSpPr>
        <p:spPr>
          <a:xfrm>
            <a:off x="2063569" y="3068801"/>
            <a:ext cx="254834" cy="243225"/>
          </a:xfrm>
          <a:custGeom>
            <a:avLst/>
            <a:gdLst/>
            <a:ahLst/>
            <a:cxnLst/>
            <a:rect l="0" t="0" r="0" b="0"/>
            <a:pathLst>
              <a:path w="120000" h="120000" extrusionOk="0">
                <a:moveTo>
                  <a:pt x="94490" y="91015"/>
                </a:moveTo>
                <a:lnTo>
                  <a:pt x="94490" y="91015"/>
                </a:lnTo>
                <a:cubicBezTo>
                  <a:pt x="78351" y="83972"/>
                  <a:pt x="73926" y="79097"/>
                  <a:pt x="73926" y="67178"/>
                </a:cubicBezTo>
                <a:cubicBezTo>
                  <a:pt x="73926" y="62302"/>
                  <a:pt x="78351" y="64740"/>
                  <a:pt x="80694" y="52821"/>
                </a:cubicBezTo>
                <a:cubicBezTo>
                  <a:pt x="80694" y="47674"/>
                  <a:pt x="85379" y="52821"/>
                  <a:pt x="85379" y="40902"/>
                </a:cubicBezTo>
                <a:cubicBezTo>
                  <a:pt x="85379" y="35756"/>
                  <a:pt x="83036" y="35756"/>
                  <a:pt x="83036" y="35756"/>
                </a:cubicBezTo>
                <a:cubicBezTo>
                  <a:pt x="83036" y="35756"/>
                  <a:pt x="85379" y="28713"/>
                  <a:pt x="85379" y="23837"/>
                </a:cubicBezTo>
                <a:cubicBezTo>
                  <a:pt x="85379" y="16523"/>
                  <a:pt x="83036" y="0"/>
                  <a:pt x="59869" y="0"/>
                </a:cubicBezTo>
                <a:cubicBezTo>
                  <a:pt x="36702" y="0"/>
                  <a:pt x="34360" y="16523"/>
                  <a:pt x="34360" y="23837"/>
                </a:cubicBezTo>
                <a:cubicBezTo>
                  <a:pt x="34360" y="28713"/>
                  <a:pt x="36702" y="35756"/>
                  <a:pt x="36702" y="35756"/>
                </a:cubicBezTo>
                <a:cubicBezTo>
                  <a:pt x="36702" y="35756"/>
                  <a:pt x="34360" y="35756"/>
                  <a:pt x="34360" y="40902"/>
                </a:cubicBezTo>
                <a:cubicBezTo>
                  <a:pt x="34360" y="52821"/>
                  <a:pt x="39045" y="47674"/>
                  <a:pt x="39045" y="52821"/>
                </a:cubicBezTo>
                <a:cubicBezTo>
                  <a:pt x="41388" y="64740"/>
                  <a:pt x="46073" y="62302"/>
                  <a:pt x="46073" y="67178"/>
                </a:cubicBezTo>
                <a:cubicBezTo>
                  <a:pt x="46073" y="79097"/>
                  <a:pt x="41388" y="83972"/>
                  <a:pt x="25249" y="91015"/>
                </a:cubicBezTo>
                <a:cubicBezTo>
                  <a:pt x="9110" y="95891"/>
                  <a:pt x="0" y="102934"/>
                  <a:pt x="0" y="107810"/>
                </a:cubicBezTo>
                <a:cubicBezTo>
                  <a:pt x="0" y="110248"/>
                  <a:pt x="0" y="119729"/>
                  <a:pt x="0" y="119729"/>
                </a:cubicBezTo>
                <a:cubicBezTo>
                  <a:pt x="59869" y="119729"/>
                  <a:pt x="59869" y="119729"/>
                  <a:pt x="59869" y="119729"/>
                </a:cubicBezTo>
                <a:cubicBezTo>
                  <a:pt x="119739" y="119729"/>
                  <a:pt x="119739" y="119729"/>
                  <a:pt x="119739" y="119729"/>
                </a:cubicBezTo>
                <a:cubicBezTo>
                  <a:pt x="119739" y="119729"/>
                  <a:pt x="119739" y="110248"/>
                  <a:pt x="119739" y="107810"/>
                </a:cubicBezTo>
                <a:cubicBezTo>
                  <a:pt x="119739" y="102934"/>
                  <a:pt x="110629" y="95891"/>
                  <a:pt x="94490" y="91015"/>
                </a:cubicBezTo>
              </a:path>
            </a:pathLst>
          </a:custGeom>
          <a:solidFill>
            <a:schemeClr val="accent1"/>
          </a:solidFill>
          <a:ln>
            <a:noFill/>
          </a:ln>
        </p:spPr>
        <p:txBody>
          <a:bodyPr lIns="45700" tIns="22850" rIns="45700" bIns="22850" rtlCol="0" anchor="ctr" anchorCtr="0">
            <a:noAutofit/>
          </a:bodyPr>
          <a:lstStyle/>
          <a:p>
            <a:pPr rtl="0"/>
            <a:endParaRPr lang="fr-FR">
              <a:solidFill>
                <a:schemeClr val="dk1"/>
              </a:solidFill>
              <a:latin typeface="Roboto"/>
              <a:ea typeface="Roboto"/>
              <a:cs typeface="Roboto"/>
              <a:sym typeface="Roboto"/>
            </a:endParaRPr>
          </a:p>
        </p:txBody>
      </p:sp>
      <p:sp>
        <p:nvSpPr>
          <p:cNvPr id="16" name="Rectangle 15"/>
          <p:cNvSpPr/>
          <p:nvPr/>
        </p:nvSpPr>
        <p:spPr>
          <a:xfrm>
            <a:off x="2409791" y="3059658"/>
            <a:ext cx="2829569" cy="409407"/>
          </a:xfrm>
          <a:prstGeom prst="rect">
            <a:avLst/>
          </a:prstGeom>
        </p:spPr>
        <p:txBody>
          <a:bodyPr wrap="square" rtlCol="0">
            <a:spAutoFit/>
          </a:bodyPr>
          <a:lstStyle/>
          <a:p>
            <a:pPr>
              <a:lnSpc>
                <a:spcPct val="120000"/>
              </a:lnSpc>
            </a:pPr>
            <a:r>
              <a:rPr lang="fr-FR" sz="1200" b="1">
                <a:solidFill>
                  <a:schemeClr val="accent1"/>
                </a:solidFill>
                <a:latin typeface="Arial" panose="020B0604020202020204" pitchFamily="34" charset="0"/>
                <a:ea typeface="Lato" panose="020F0502020204030203" pitchFamily="34" charset="0"/>
                <a:cs typeface="Arial" panose="020B0604020202020204" pitchFamily="34" charset="0"/>
              </a:rPr>
              <a:t>Sébastien Frappier</a:t>
            </a:r>
          </a:p>
          <a:p>
            <a:pPr rtl="0">
              <a:lnSpc>
                <a:spcPct val="120000"/>
              </a:lnSpc>
            </a:pPr>
            <a:endParaRPr lang="fr-FR" sz="1200" b="1">
              <a:solidFill>
                <a:schemeClr val="accent1"/>
              </a:solidFill>
              <a:latin typeface="Arial" panose="020B0604020202020204" pitchFamily="34" charset="0"/>
              <a:ea typeface="Lato" panose="020F0502020204030203" pitchFamily="34" charset="0"/>
              <a:cs typeface="Arial" panose="020B0604020202020204" pitchFamily="34" charset="0"/>
            </a:endParaRPr>
          </a:p>
        </p:txBody>
      </p:sp>
      <p:sp>
        <p:nvSpPr>
          <p:cNvPr id="13" name="Forme 5104">
            <a:extLst>
              <a:ext uri="{C183D7F6-B498-43B3-948B-1728B52AA6E4}">
                <adec:decorative xmlns:adec="http://schemas.microsoft.com/office/drawing/2017/decorative" val="1"/>
              </a:ext>
            </a:extLst>
          </p:cNvPr>
          <p:cNvSpPr/>
          <p:nvPr/>
        </p:nvSpPr>
        <p:spPr>
          <a:xfrm>
            <a:off x="2063569" y="3645297"/>
            <a:ext cx="254834" cy="157609"/>
          </a:xfrm>
          <a:custGeom>
            <a:avLst/>
            <a:gdLst/>
            <a:ahLst/>
            <a:cxnLst/>
            <a:rect l="0" t="0" r="0" b="0"/>
            <a:pathLst>
              <a:path w="120000" h="120000" extrusionOk="0">
                <a:moveTo>
                  <a:pt x="4685" y="11368"/>
                </a:moveTo>
                <a:lnTo>
                  <a:pt x="4685" y="11368"/>
                </a:lnTo>
                <a:cubicBezTo>
                  <a:pt x="9110" y="14736"/>
                  <a:pt x="52841" y="52631"/>
                  <a:pt x="52841" y="52631"/>
                </a:cubicBezTo>
                <a:cubicBezTo>
                  <a:pt x="55184" y="56000"/>
                  <a:pt x="57527" y="56000"/>
                  <a:pt x="60130" y="56000"/>
                </a:cubicBezTo>
                <a:cubicBezTo>
                  <a:pt x="62212" y="56000"/>
                  <a:pt x="64555" y="56000"/>
                  <a:pt x="64555" y="52631"/>
                </a:cubicBezTo>
                <a:cubicBezTo>
                  <a:pt x="66637" y="52631"/>
                  <a:pt x="110629" y="14736"/>
                  <a:pt x="112971" y="11368"/>
                </a:cubicBezTo>
                <a:cubicBezTo>
                  <a:pt x="117657" y="7578"/>
                  <a:pt x="119739" y="0"/>
                  <a:pt x="115314" y="0"/>
                </a:cubicBezTo>
                <a:cubicBezTo>
                  <a:pt x="4685" y="0"/>
                  <a:pt x="4685" y="0"/>
                  <a:pt x="4685" y="0"/>
                </a:cubicBezTo>
                <a:cubicBezTo>
                  <a:pt x="0" y="0"/>
                  <a:pt x="2342" y="7578"/>
                  <a:pt x="4685" y="11368"/>
                </a:cubicBezTo>
                <a:close/>
                <a:moveTo>
                  <a:pt x="115314" y="33684"/>
                </a:moveTo>
                <a:lnTo>
                  <a:pt x="115314" y="33684"/>
                </a:lnTo>
                <a:cubicBezTo>
                  <a:pt x="112971" y="33684"/>
                  <a:pt x="66637" y="71157"/>
                  <a:pt x="64555" y="74947"/>
                </a:cubicBezTo>
                <a:cubicBezTo>
                  <a:pt x="64555" y="74947"/>
                  <a:pt x="62212" y="74947"/>
                  <a:pt x="60130" y="74947"/>
                </a:cubicBezTo>
                <a:cubicBezTo>
                  <a:pt x="57527" y="74947"/>
                  <a:pt x="55184" y="74947"/>
                  <a:pt x="52841" y="74947"/>
                </a:cubicBezTo>
                <a:cubicBezTo>
                  <a:pt x="50498" y="71157"/>
                  <a:pt x="7028" y="33684"/>
                  <a:pt x="4685" y="33684"/>
                </a:cubicBezTo>
                <a:cubicBezTo>
                  <a:pt x="2342" y="30315"/>
                  <a:pt x="2342" y="33684"/>
                  <a:pt x="2342" y="33684"/>
                </a:cubicBezTo>
                <a:cubicBezTo>
                  <a:pt x="2342" y="37052"/>
                  <a:pt x="2342" y="112000"/>
                  <a:pt x="2342" y="112000"/>
                </a:cubicBezTo>
                <a:cubicBezTo>
                  <a:pt x="2342" y="115789"/>
                  <a:pt x="4685" y="119578"/>
                  <a:pt x="9110" y="119578"/>
                </a:cubicBezTo>
                <a:cubicBezTo>
                  <a:pt x="110629" y="119578"/>
                  <a:pt x="110629" y="119578"/>
                  <a:pt x="110629" y="119578"/>
                </a:cubicBezTo>
                <a:cubicBezTo>
                  <a:pt x="115314" y="119578"/>
                  <a:pt x="117657" y="115789"/>
                  <a:pt x="117657" y="112000"/>
                </a:cubicBezTo>
                <a:cubicBezTo>
                  <a:pt x="117657" y="112000"/>
                  <a:pt x="117657" y="37052"/>
                  <a:pt x="117657" y="33684"/>
                </a:cubicBezTo>
                <a:cubicBezTo>
                  <a:pt x="117657" y="33684"/>
                  <a:pt x="117657" y="30315"/>
                  <a:pt x="115314" y="33684"/>
                </a:cubicBezTo>
                <a:close/>
              </a:path>
            </a:pathLst>
          </a:custGeom>
          <a:solidFill>
            <a:schemeClr val="accent1"/>
          </a:solidFill>
          <a:ln>
            <a:noFill/>
          </a:ln>
        </p:spPr>
        <p:txBody>
          <a:bodyPr lIns="45700" tIns="22850" rIns="45700" bIns="22850" rtlCol="0" anchor="ctr" anchorCtr="0">
            <a:noAutofit/>
          </a:bodyPr>
          <a:lstStyle/>
          <a:p>
            <a:pPr rtl="0"/>
            <a:endParaRPr lang="fr-FR">
              <a:solidFill>
                <a:schemeClr val="dk1"/>
              </a:solidFill>
              <a:latin typeface="Roboto"/>
              <a:ea typeface="Roboto"/>
              <a:cs typeface="Roboto"/>
              <a:sym typeface="Roboto"/>
            </a:endParaRPr>
          </a:p>
        </p:txBody>
      </p:sp>
      <p:sp>
        <p:nvSpPr>
          <p:cNvPr id="14" name="Forme 5124">
            <a:extLst>
              <a:ext uri="{C183D7F6-B498-43B3-948B-1728B52AA6E4}">
                <adec:decorative xmlns:adec="http://schemas.microsoft.com/office/drawing/2017/decorative" val="1"/>
              </a:ext>
            </a:extLst>
          </p:cNvPr>
          <p:cNvSpPr/>
          <p:nvPr/>
        </p:nvSpPr>
        <p:spPr>
          <a:xfrm>
            <a:off x="2113174" y="4136177"/>
            <a:ext cx="155623" cy="268520"/>
          </a:xfrm>
          <a:custGeom>
            <a:avLst/>
            <a:gdLst/>
            <a:ahLst/>
            <a:cxnLst/>
            <a:rect l="0" t="0" r="0" b="0"/>
            <a:pathLst>
              <a:path w="120000" h="120000" extrusionOk="0">
                <a:moveTo>
                  <a:pt x="100918" y="0"/>
                </a:moveTo>
                <a:lnTo>
                  <a:pt x="100918" y="0"/>
                </a:lnTo>
                <a:cubicBezTo>
                  <a:pt x="18657" y="0"/>
                  <a:pt x="18657" y="0"/>
                  <a:pt x="18657" y="0"/>
                </a:cubicBezTo>
                <a:cubicBezTo>
                  <a:pt x="7208" y="0"/>
                  <a:pt x="0" y="4417"/>
                  <a:pt x="0" y="10797"/>
                </a:cubicBezTo>
                <a:cubicBezTo>
                  <a:pt x="0" y="106503"/>
                  <a:pt x="0" y="106503"/>
                  <a:pt x="0" y="106503"/>
                </a:cubicBezTo>
                <a:cubicBezTo>
                  <a:pt x="0" y="112883"/>
                  <a:pt x="7208" y="119754"/>
                  <a:pt x="18657" y="119754"/>
                </a:cubicBezTo>
                <a:cubicBezTo>
                  <a:pt x="100918" y="119754"/>
                  <a:pt x="100918" y="119754"/>
                  <a:pt x="100918" y="119754"/>
                </a:cubicBezTo>
                <a:cubicBezTo>
                  <a:pt x="112367" y="119754"/>
                  <a:pt x="119575" y="112883"/>
                  <a:pt x="119575" y="106503"/>
                </a:cubicBezTo>
                <a:cubicBezTo>
                  <a:pt x="119575" y="10797"/>
                  <a:pt x="119575" y="10797"/>
                  <a:pt x="119575" y="10797"/>
                </a:cubicBezTo>
                <a:cubicBezTo>
                  <a:pt x="119575" y="4417"/>
                  <a:pt x="112367" y="0"/>
                  <a:pt x="100918" y="0"/>
                </a:cubicBezTo>
                <a:close/>
                <a:moveTo>
                  <a:pt x="59787" y="112883"/>
                </a:moveTo>
                <a:lnTo>
                  <a:pt x="59787" y="112883"/>
                </a:lnTo>
                <a:cubicBezTo>
                  <a:pt x="52155" y="112883"/>
                  <a:pt x="44946" y="110674"/>
                  <a:pt x="44946" y="108711"/>
                </a:cubicBezTo>
                <a:cubicBezTo>
                  <a:pt x="44946" y="104294"/>
                  <a:pt x="52155" y="102085"/>
                  <a:pt x="59787" y="102085"/>
                </a:cubicBezTo>
                <a:cubicBezTo>
                  <a:pt x="67420" y="102085"/>
                  <a:pt x="74628" y="104294"/>
                  <a:pt x="74628" y="108711"/>
                </a:cubicBezTo>
                <a:cubicBezTo>
                  <a:pt x="74628" y="110674"/>
                  <a:pt x="67420" y="112883"/>
                  <a:pt x="59787" y="112883"/>
                </a:cubicBezTo>
                <a:close/>
                <a:moveTo>
                  <a:pt x="104734" y="95705"/>
                </a:moveTo>
                <a:lnTo>
                  <a:pt x="104734" y="95705"/>
                </a:lnTo>
                <a:cubicBezTo>
                  <a:pt x="14840" y="95705"/>
                  <a:pt x="14840" y="95705"/>
                  <a:pt x="14840" y="95705"/>
                </a:cubicBezTo>
                <a:cubicBezTo>
                  <a:pt x="14840" y="15214"/>
                  <a:pt x="14840" y="15214"/>
                  <a:pt x="14840" y="15214"/>
                </a:cubicBezTo>
                <a:cubicBezTo>
                  <a:pt x="104734" y="15214"/>
                  <a:pt x="104734" y="15214"/>
                  <a:pt x="104734" y="15214"/>
                </a:cubicBezTo>
                <a:lnTo>
                  <a:pt x="104734" y="95705"/>
                </a:lnTo>
                <a:close/>
              </a:path>
            </a:pathLst>
          </a:custGeom>
          <a:solidFill>
            <a:schemeClr val="accent1"/>
          </a:solidFill>
          <a:ln>
            <a:noFill/>
          </a:ln>
        </p:spPr>
        <p:txBody>
          <a:bodyPr lIns="45700" tIns="22850" rIns="45700" bIns="22850" rtlCol="0" anchor="ctr" anchorCtr="0">
            <a:noAutofit/>
          </a:bodyPr>
          <a:lstStyle/>
          <a:p>
            <a:pPr rtl="0"/>
            <a:endParaRPr lang="fr-FR">
              <a:solidFill>
                <a:schemeClr val="dk1"/>
              </a:solidFill>
              <a:latin typeface="Roboto"/>
              <a:ea typeface="Roboto"/>
              <a:cs typeface="Roboto"/>
              <a:sym typeface="Roboto"/>
            </a:endParaRPr>
          </a:p>
        </p:txBody>
      </p:sp>
      <p:sp>
        <p:nvSpPr>
          <p:cNvPr id="18" name="Rectangle 17"/>
          <p:cNvSpPr/>
          <p:nvPr/>
        </p:nvSpPr>
        <p:spPr>
          <a:xfrm>
            <a:off x="2409790" y="4093140"/>
            <a:ext cx="2829569" cy="243208"/>
          </a:xfrm>
          <a:prstGeom prst="rect">
            <a:avLst/>
          </a:prstGeom>
        </p:spPr>
        <p:txBody>
          <a:bodyPr wrap="square" rtlCol="0">
            <a:spAutoFit/>
          </a:bodyPr>
          <a:lstStyle/>
          <a:p>
            <a:pPr>
              <a:lnSpc>
                <a:spcPct val="120000"/>
              </a:lnSpc>
            </a:pPr>
            <a:r>
              <a:rPr lang="fr-FR" sz="1200" b="1">
                <a:solidFill>
                  <a:schemeClr val="accent1"/>
                </a:solidFill>
                <a:latin typeface="Arial" panose="020B0604020202020204" pitchFamily="34" charset="0"/>
                <a:ea typeface="Lato" panose="020F0502020204030203" pitchFamily="34" charset="0"/>
                <a:cs typeface="Arial" panose="020B0604020202020204" pitchFamily="34" charset="0"/>
              </a:rPr>
              <a:t>06 42 76 90 44</a:t>
            </a:r>
          </a:p>
        </p:txBody>
      </p:sp>
      <p:sp>
        <p:nvSpPr>
          <p:cNvPr id="2" name="Titre 1" hidden="1">
            <a:extLst>
              <a:ext uri="{FF2B5EF4-FFF2-40B4-BE49-F238E27FC236}">
                <a16:creationId xmlns:a16="http://schemas.microsoft.com/office/drawing/2014/main" id="{394485F9-90F6-432D-BFF9-D47B53BB4F9D}"/>
              </a:ext>
            </a:extLst>
          </p:cNvPr>
          <p:cNvSpPr>
            <a:spLocks noGrp="1"/>
          </p:cNvSpPr>
          <p:nvPr>
            <p:ph type="title"/>
          </p:nvPr>
        </p:nvSpPr>
        <p:spPr/>
        <p:txBody>
          <a:bodyPr rtlCol="0"/>
          <a:lstStyle/>
          <a:p>
            <a:pPr rtl="0"/>
            <a:r>
              <a:rPr lang="fr-FR"/>
              <a:t>Diapositive 15</a:t>
            </a:r>
          </a:p>
        </p:txBody>
      </p:sp>
      <p:sp>
        <p:nvSpPr>
          <p:cNvPr id="4" name="ZoneTexte 3">
            <a:extLst>
              <a:ext uri="{FF2B5EF4-FFF2-40B4-BE49-F238E27FC236}">
                <a16:creationId xmlns:a16="http://schemas.microsoft.com/office/drawing/2014/main" id="{F13688DC-CD79-ABB4-4487-91CE7C3AF1D5}"/>
              </a:ext>
            </a:extLst>
          </p:cNvPr>
          <p:cNvSpPr txBox="1"/>
          <p:nvPr/>
        </p:nvSpPr>
        <p:spPr>
          <a:xfrm>
            <a:off x="2409790" y="3583548"/>
            <a:ext cx="5803237" cy="230832"/>
          </a:xfrm>
          <a:prstGeom prst="rect">
            <a:avLst/>
          </a:prstGeom>
          <a:noFill/>
        </p:spPr>
        <p:txBody>
          <a:bodyPr wrap="square">
            <a:spAutoFit/>
          </a:bodyPr>
          <a:lstStyle/>
          <a:p>
            <a:r>
              <a:rPr lang="fr-FR" sz="1200" b="1" dirty="0">
                <a:solidFill>
                  <a:schemeClr val="accent1"/>
                </a:solidFill>
                <a:latin typeface="Arial" panose="020B0604020202020204" pitchFamily="34" charset="0"/>
                <a:ea typeface="Lato" panose="020F0502020204030203" pitchFamily="34" charset="0"/>
                <a:cs typeface="Arial" panose="020B0604020202020204" pitchFamily="34" charset="0"/>
              </a:rPr>
              <a:t>acamboise.natation@gmail.com</a:t>
            </a:r>
          </a:p>
        </p:txBody>
      </p:sp>
      <p:sp>
        <p:nvSpPr>
          <p:cNvPr id="5" name="ZoneTexte 4">
            <a:extLst>
              <a:ext uri="{FF2B5EF4-FFF2-40B4-BE49-F238E27FC236}">
                <a16:creationId xmlns:a16="http://schemas.microsoft.com/office/drawing/2014/main" id="{3EC64749-9C7E-987D-ED63-28D638CFDAAA}"/>
              </a:ext>
            </a:extLst>
          </p:cNvPr>
          <p:cNvSpPr txBox="1"/>
          <p:nvPr/>
        </p:nvSpPr>
        <p:spPr>
          <a:xfrm>
            <a:off x="436961" y="2048493"/>
            <a:ext cx="6296084" cy="415498"/>
          </a:xfrm>
          <a:prstGeom prst="rect">
            <a:avLst/>
          </a:prstGeom>
          <a:noFill/>
        </p:spPr>
        <p:txBody>
          <a:bodyPr wrap="square">
            <a:spAutoFit/>
          </a:bodyPr>
          <a:lstStyle/>
          <a:p>
            <a:r>
              <a:rPr lang="fr-FR" sz="1400" b="1">
                <a:solidFill>
                  <a:schemeClr val="bg1"/>
                </a:solidFill>
                <a:latin typeface="Arial" panose="020B0604020202020204" pitchFamily="34" charset="0"/>
                <a:ea typeface="Lato" panose="020F0502020204030203" pitchFamily="34" charset="0"/>
                <a:cs typeface="Arial" panose="020B0604020202020204" pitchFamily="34" charset="0"/>
              </a:rPr>
              <a:t>Vous êtes intéressé d’associer l’image de votre entreprise à celle du Club ACA natation en devenant un de nos partenaires, </a:t>
            </a:r>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contactez nous ! </a:t>
            </a:r>
            <a:r>
              <a:rPr lang="fr-FR" sz="1200" b="1">
                <a:solidFill>
                  <a:srgbClr val="2B2A29"/>
                </a:solidFill>
                <a:latin typeface="Arial" panose="020B0604020202020204" pitchFamily="34" charset="0"/>
                <a:ea typeface="Lato" panose="020F0502020204030203" pitchFamily="34" charset="0"/>
                <a:cs typeface="Arial" panose="020B0604020202020204" pitchFamily="34" charset="0"/>
              </a:rPr>
              <a:t>: </a:t>
            </a:r>
          </a:p>
        </p:txBody>
      </p:sp>
      <p:pic>
        <p:nvPicPr>
          <p:cNvPr id="7" name="Image 6">
            <a:extLst>
              <a:ext uri="{FF2B5EF4-FFF2-40B4-BE49-F238E27FC236}">
                <a16:creationId xmlns:a16="http://schemas.microsoft.com/office/drawing/2014/main" id="{FE349790-9444-5F0A-0CE6-03BA89048870}"/>
              </a:ext>
            </a:extLst>
          </p:cNvPr>
          <p:cNvPicPr>
            <a:picLocks noChangeAspect="1"/>
          </p:cNvPicPr>
          <p:nvPr/>
        </p:nvPicPr>
        <p:blipFill rotWithShape="1">
          <a:blip r:embed="rId3"/>
          <a:srcRect l="17913" t="18727" r="20693" b="35065"/>
          <a:stretch/>
        </p:blipFill>
        <p:spPr>
          <a:xfrm>
            <a:off x="6857699" y="1480380"/>
            <a:ext cx="4849173" cy="3176841"/>
          </a:xfrm>
          <a:prstGeom prst="rect">
            <a:avLst/>
          </a:prstGeom>
        </p:spPr>
      </p:pic>
      <p:sp>
        <p:nvSpPr>
          <p:cNvPr id="9" name="ZoneTexte 8">
            <a:extLst>
              <a:ext uri="{FF2B5EF4-FFF2-40B4-BE49-F238E27FC236}">
                <a16:creationId xmlns:a16="http://schemas.microsoft.com/office/drawing/2014/main" id="{093D847C-629A-1B33-E395-CD82F8834DAF}"/>
              </a:ext>
            </a:extLst>
          </p:cNvPr>
          <p:cNvSpPr txBox="1"/>
          <p:nvPr/>
        </p:nvSpPr>
        <p:spPr>
          <a:xfrm>
            <a:off x="436960" y="5143507"/>
            <a:ext cx="11269911" cy="830997"/>
          </a:xfrm>
          <a:prstGeom prst="rect">
            <a:avLst/>
          </a:prstGeom>
          <a:noFill/>
        </p:spPr>
        <p:txBody>
          <a:bodyPr wrap="square">
            <a:spAutoFit/>
          </a:bodyPr>
          <a:lstStyle/>
          <a:p>
            <a:r>
              <a:rPr lang="fr-FR" sz="1400" b="1">
                <a:solidFill>
                  <a:schemeClr val="bg1"/>
                </a:solidFill>
                <a:latin typeface="Arial" panose="020B0604020202020204" pitchFamily="34" charset="0"/>
                <a:ea typeface="Lato" panose="020F0502020204030203" pitchFamily="34" charset="0"/>
                <a:cs typeface="Arial" panose="020B0604020202020204" pitchFamily="34" charset="0"/>
              </a:rPr>
              <a:t>Nous restons à votre disposition pour vous présenter ce projet avec plus de détails lors d'un rendez-vous. Dans l'espoir que vous serez sensible à cette demande, nous vous prions de recevoir, Madame, Monsieur, l'assurance de notre considération distinguée.</a:t>
            </a:r>
          </a:p>
          <a:p>
            <a:pPr algn="r"/>
            <a:r>
              <a:rPr lang="fr-FR" sz="1200" b="1">
                <a:solidFill>
                  <a:schemeClr val="bg1"/>
                </a:solidFill>
                <a:latin typeface="Arial" panose="020B0604020202020204" pitchFamily="34" charset="0"/>
                <a:ea typeface="Lato" panose="020F0502020204030203" pitchFamily="34" charset="0"/>
                <a:cs typeface="Arial" panose="020B0604020202020204" pitchFamily="34" charset="0"/>
              </a:rPr>
              <a:t> </a:t>
            </a:r>
          </a:p>
          <a:p>
            <a:pPr algn="r"/>
            <a:endParaRPr lang="fr-FR" sz="1200" b="1" i="1">
              <a:solidFill>
                <a:schemeClr val="bg1"/>
              </a:solidFill>
              <a:latin typeface="Arial" panose="020B0604020202020204" pitchFamily="34" charset="0"/>
              <a:ea typeface="Lato" panose="020F0502020204030203" pitchFamily="34" charset="0"/>
              <a:cs typeface="Arial" panose="020B0604020202020204" pitchFamily="34" charset="0"/>
            </a:endParaRPr>
          </a:p>
          <a:p>
            <a:pPr algn="r"/>
            <a:r>
              <a:rPr lang="fr-FR" sz="1200" b="1" i="1">
                <a:solidFill>
                  <a:schemeClr val="bg1"/>
                </a:solidFill>
                <a:latin typeface="Arial" panose="020B0604020202020204" pitchFamily="34" charset="0"/>
                <a:ea typeface="Lato" panose="020F0502020204030203" pitchFamily="34" charset="0"/>
                <a:cs typeface="Arial" panose="020B0604020202020204" pitchFamily="34" charset="0"/>
              </a:rPr>
              <a:t>Pour l’ACA, les Co-présidents RIGOLLET Nathalie &amp; FRAPPIER SEBASTIEN</a:t>
            </a:r>
          </a:p>
        </p:txBody>
      </p:sp>
      <p:sp>
        <p:nvSpPr>
          <p:cNvPr id="10" name="Rectangle 9">
            <a:extLst>
              <a:ext uri="{FF2B5EF4-FFF2-40B4-BE49-F238E27FC236}">
                <a16:creationId xmlns:a16="http://schemas.microsoft.com/office/drawing/2014/main" id="{4B9E2D0F-19F8-AC24-1E06-240E4C459756}"/>
              </a:ext>
            </a:extLst>
          </p:cNvPr>
          <p:cNvSpPr/>
          <p:nvPr/>
        </p:nvSpPr>
        <p:spPr>
          <a:xfrm>
            <a:off x="0" y="6572864"/>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3" name="Rectangle 2">
            <a:extLst>
              <a:ext uri="{FF2B5EF4-FFF2-40B4-BE49-F238E27FC236}">
                <a16:creationId xmlns:a16="http://schemas.microsoft.com/office/drawing/2014/main" id="{2B3FCD46-4C42-30BB-5BA4-23C6F0990009}"/>
              </a:ext>
            </a:extLst>
          </p:cNvPr>
          <p:cNvSpPr/>
          <p:nvPr/>
        </p:nvSpPr>
        <p:spPr>
          <a:xfrm>
            <a:off x="11297265" y="6619866"/>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Tree>
    <p:extLst>
      <p:ext uri="{BB962C8B-B14F-4D97-AF65-F5344CB8AC3E}">
        <p14:creationId xmlns:p14="http://schemas.microsoft.com/office/powerpoint/2010/main" val="3456346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5DC86D6-FB9D-578F-189A-077661F273F4}"/>
              </a:ext>
            </a:extLst>
          </p:cNvPr>
          <p:cNvPicPr>
            <a:picLocks noChangeAspect="1"/>
          </p:cNvPicPr>
          <p:nvPr/>
        </p:nvPicPr>
        <p:blipFill>
          <a:blip r:embed="rId3"/>
          <a:stretch>
            <a:fillRect/>
          </a:stretch>
        </p:blipFill>
        <p:spPr>
          <a:xfrm>
            <a:off x="5734637" y="1024373"/>
            <a:ext cx="5525217" cy="4809253"/>
          </a:xfrm>
          <a:prstGeom prst="rect">
            <a:avLst/>
          </a:prstGeom>
        </p:spPr>
      </p:pic>
      <p:sp>
        <p:nvSpPr>
          <p:cNvPr id="18" name="Zone de texte 17"/>
          <p:cNvSpPr txBox="1"/>
          <p:nvPr/>
        </p:nvSpPr>
        <p:spPr>
          <a:xfrm>
            <a:off x="664089" y="1204546"/>
            <a:ext cx="7043646" cy="470642"/>
          </a:xfrm>
          <a:prstGeom prst="rect">
            <a:avLst/>
          </a:prstGeom>
          <a:noFill/>
        </p:spPr>
        <p:txBody>
          <a:bodyPr wrap="square" rtlCol="0">
            <a:spAutoFit/>
          </a:bodyPr>
          <a:lstStyle/>
          <a:p>
            <a:pPr rtl="0">
              <a:lnSpc>
                <a:spcPct val="80000"/>
              </a:lnSpc>
            </a:pPr>
            <a:r>
              <a:rPr lang="fr-FR" sz="4000">
                <a:solidFill>
                  <a:schemeClr val="accent1"/>
                </a:solidFill>
                <a:latin typeface="Arial Black" panose="020B0A04020102020204" pitchFamily="34" charset="0"/>
                <a:ea typeface="Lato Black" panose="020F0502020204030203" pitchFamily="34" charset="0"/>
                <a:cs typeface="Lato Black" panose="020F0502020204030203" pitchFamily="34" charset="0"/>
              </a:rPr>
              <a:t>Doss</a:t>
            </a:r>
            <a:r>
              <a:rPr lang="fr-FR" sz="4000">
                <a:solidFill>
                  <a:srgbClr val="DA450E"/>
                </a:solidFill>
                <a:latin typeface="Arial Black" panose="020B0A04020102020204" pitchFamily="34" charset="0"/>
                <a:ea typeface="Lato Black" panose="020F0502020204030203" pitchFamily="34" charset="0"/>
                <a:cs typeface="Lato Black" panose="020F0502020204030203" pitchFamily="34" charset="0"/>
              </a:rPr>
              <a:t>ie</a:t>
            </a:r>
            <a:r>
              <a:rPr lang="fr-FR" sz="4000">
                <a:solidFill>
                  <a:schemeClr val="accent1"/>
                </a:solidFill>
                <a:latin typeface="Arial Black" panose="020B0A04020102020204" pitchFamily="34" charset="0"/>
                <a:ea typeface="Lato Black" panose="020F0502020204030203" pitchFamily="34" charset="0"/>
                <a:cs typeface="Lato Black" panose="020F0502020204030203" pitchFamily="34" charset="0"/>
              </a:rPr>
              <a:t>r sponsoring </a:t>
            </a:r>
          </a:p>
        </p:txBody>
      </p:sp>
      <p:sp>
        <p:nvSpPr>
          <p:cNvPr id="19" name="Rectangle 18"/>
          <p:cNvSpPr/>
          <p:nvPr/>
        </p:nvSpPr>
        <p:spPr>
          <a:xfrm>
            <a:off x="5184482" y="757026"/>
            <a:ext cx="1736658" cy="452047"/>
          </a:xfrm>
          <a:prstGeom prst="rect">
            <a:avLst/>
          </a:prstGeom>
        </p:spPr>
        <p:txBody>
          <a:bodyPr wrap="square" rtlCol="0">
            <a:spAutoFit/>
          </a:bodyPr>
          <a:lstStyle/>
          <a:p>
            <a:pPr algn="just" rtl="0">
              <a:lnSpc>
                <a:spcPct val="120000"/>
              </a:lnSpc>
            </a:pPr>
            <a:r>
              <a:rPr lang="fr-FR" sz="2800" i="1">
                <a:solidFill>
                  <a:schemeClr val="accent6">
                    <a:lumMod val="20000"/>
                    <a:lumOff val="80000"/>
                  </a:schemeClr>
                </a:solidFill>
                <a:latin typeface="Arial Black" panose="020B0A04020102020204" pitchFamily="34" charset="0"/>
                <a:ea typeface="Lato Black" panose="020F0502020204030203" pitchFamily="34" charset="0"/>
                <a:cs typeface="Lato Black" panose="020F0502020204030203" pitchFamily="34" charset="0"/>
              </a:rPr>
              <a:t>2023</a:t>
            </a:r>
            <a:endParaRPr lang="fr-FR" sz="2800" i="1">
              <a:solidFill>
                <a:schemeClr val="accent6">
                  <a:lumMod val="20000"/>
                  <a:lumOff val="80000"/>
                </a:schemeClr>
              </a:solidFill>
              <a:latin typeface="Arial" panose="020B0604020202020204" pitchFamily="34" charset="0"/>
              <a:ea typeface="Lato" panose="020F0502020204030203" pitchFamily="34" charset="0"/>
              <a:cs typeface="Arial" panose="020B0604020202020204" pitchFamily="34" charset="0"/>
            </a:endParaRPr>
          </a:p>
        </p:txBody>
      </p:sp>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sp>
        <p:nvSpPr>
          <p:cNvPr id="5" name="ZoneTexte 4">
            <a:extLst>
              <a:ext uri="{FF2B5EF4-FFF2-40B4-BE49-F238E27FC236}">
                <a16:creationId xmlns:a16="http://schemas.microsoft.com/office/drawing/2014/main" id="{BBAB56AE-036B-7F40-D1FD-D87193A6CBA8}"/>
              </a:ext>
            </a:extLst>
          </p:cNvPr>
          <p:cNvSpPr txBox="1"/>
          <p:nvPr/>
        </p:nvSpPr>
        <p:spPr>
          <a:xfrm>
            <a:off x="8244106" y="4804005"/>
            <a:ext cx="1972081" cy="323165"/>
          </a:xfrm>
          <a:prstGeom prst="rect">
            <a:avLst/>
          </a:prstGeom>
          <a:noFill/>
        </p:spPr>
        <p:txBody>
          <a:bodyPr wrap="square">
            <a:spAutoFit/>
          </a:bodyPr>
          <a:lstStyle/>
          <a:p>
            <a:r>
              <a:rPr lang="fr-FR" sz="1200" b="1">
                <a:solidFill>
                  <a:schemeClr val="accent1"/>
                </a:solidFill>
                <a:latin typeface="Arial" panose="020B0604020202020204" pitchFamily="34" charset="0"/>
                <a:ea typeface="Lato" panose="020F0502020204030203" pitchFamily="34" charset="0"/>
                <a:cs typeface="Arial" panose="020B0604020202020204" pitchFamily="34" charset="0"/>
              </a:rPr>
              <a:t>	</a:t>
            </a:r>
            <a:r>
              <a:rPr lang="fr-FR" sz="800" b="1" i="1">
                <a:solidFill>
                  <a:schemeClr val="bg1"/>
                </a:solidFill>
                <a:latin typeface="Arial" panose="020B0604020202020204" pitchFamily="34" charset="0"/>
                <a:ea typeface="Lato" panose="020F0502020204030203" pitchFamily="34" charset="0"/>
                <a:cs typeface="Arial" panose="020B0604020202020204" pitchFamily="34" charset="0"/>
              </a:rPr>
              <a:t>années</a:t>
            </a:r>
            <a:r>
              <a:rPr lang="fr-FR" sz="1200" b="1">
                <a:solidFill>
                  <a:schemeClr val="accent1"/>
                </a:solidFill>
                <a:latin typeface="Arial" panose="020B0604020202020204" pitchFamily="34" charset="0"/>
                <a:ea typeface="Lato" panose="020F0502020204030203" pitchFamily="34" charset="0"/>
                <a:cs typeface="Arial" panose="020B0604020202020204" pitchFamily="34" charset="0"/>
              </a:rPr>
              <a:t> </a:t>
            </a:r>
            <a:r>
              <a:rPr lang="fr-FR" sz="800" b="1" i="1">
                <a:solidFill>
                  <a:schemeClr val="bg1"/>
                </a:solidFill>
                <a:latin typeface="Arial" panose="020B0604020202020204" pitchFamily="34" charset="0"/>
                <a:ea typeface="Lato" panose="020F0502020204030203" pitchFamily="34" charset="0"/>
                <a:cs typeface="Arial" panose="020B0604020202020204" pitchFamily="34" charset="0"/>
              </a:rPr>
              <a:t>d’histoire </a:t>
            </a:r>
          </a:p>
          <a:p>
            <a:r>
              <a:rPr lang="fr-FR" sz="800" b="1" i="1">
                <a:solidFill>
                  <a:schemeClr val="bg1"/>
                </a:solidFill>
                <a:latin typeface="Arial" panose="020B0604020202020204" pitchFamily="34" charset="0"/>
                <a:ea typeface="Lato" panose="020F0502020204030203" pitchFamily="34" charset="0"/>
                <a:cs typeface="Arial" panose="020B0604020202020204" pitchFamily="34" charset="0"/>
              </a:rPr>
              <a:t>sur le territoire du Val d’Amboise</a:t>
            </a:r>
            <a:endParaRPr lang="fr-FR" sz="800" i="1">
              <a:solidFill>
                <a:schemeClr val="bg1"/>
              </a:solidFill>
            </a:endParaRPr>
          </a:p>
        </p:txBody>
      </p:sp>
      <p:sp>
        <p:nvSpPr>
          <p:cNvPr id="6" name="Rectangle 5">
            <a:extLst>
              <a:ext uri="{FF2B5EF4-FFF2-40B4-BE49-F238E27FC236}">
                <a16:creationId xmlns:a16="http://schemas.microsoft.com/office/drawing/2014/main" id="{03B02AB1-AFEA-1F5F-C206-E48B2A141F59}"/>
              </a:ext>
            </a:extLst>
          </p:cNvPr>
          <p:cNvSpPr/>
          <p:nvPr/>
        </p:nvSpPr>
        <p:spPr>
          <a:xfrm>
            <a:off x="7697048" y="3616101"/>
            <a:ext cx="2288757" cy="1325748"/>
          </a:xfrm>
          <a:prstGeom prst="rect">
            <a:avLst/>
          </a:prstGeom>
        </p:spPr>
        <p:txBody>
          <a:bodyPr wrap="square" rtlCol="0">
            <a:spAutoFit/>
          </a:bodyPr>
          <a:lstStyle/>
          <a:p>
            <a:pPr algn="just" rtl="0">
              <a:lnSpc>
                <a:spcPct val="120000"/>
              </a:lnSpc>
            </a:pPr>
            <a:r>
              <a:rPr lang="fr-FR" sz="9600">
                <a:solidFill>
                  <a:schemeClr val="bg1"/>
                </a:solidFill>
                <a:latin typeface="Arial Black" panose="020B0A04020102020204" pitchFamily="34" charset="0"/>
                <a:ea typeface="Lato Black" panose="020F0502020204030203" pitchFamily="34" charset="0"/>
                <a:cs typeface="Lato Black" panose="020F0502020204030203" pitchFamily="34" charset="0"/>
              </a:rPr>
              <a:t>81</a:t>
            </a:r>
            <a:endParaRPr lang="fr-FR" sz="1400">
              <a:solidFill>
                <a:schemeClr val="bg1"/>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2176097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 de texte 17"/>
          <p:cNvSpPr txBox="1"/>
          <p:nvPr/>
        </p:nvSpPr>
        <p:spPr>
          <a:xfrm>
            <a:off x="3238707" y="1554391"/>
            <a:ext cx="7043646" cy="470642"/>
          </a:xfrm>
          <a:prstGeom prst="rect">
            <a:avLst/>
          </a:prstGeom>
          <a:noFill/>
        </p:spPr>
        <p:txBody>
          <a:bodyPr wrap="square" rtlCol="0">
            <a:spAutoFit/>
          </a:bodyPr>
          <a:lstStyle/>
          <a:p>
            <a:pPr rtl="0">
              <a:lnSpc>
                <a:spcPct val="80000"/>
              </a:lnSpc>
            </a:pPr>
            <a:r>
              <a:rPr lang="fr-FR" sz="4000">
                <a:solidFill>
                  <a:schemeClr val="accent1"/>
                </a:solidFill>
                <a:latin typeface="Arial Black" panose="020B0A04020102020204" pitchFamily="34" charset="0"/>
                <a:ea typeface="Lato Black" panose="020F0502020204030203" pitchFamily="34" charset="0"/>
                <a:cs typeface="Lato Black" panose="020F0502020204030203" pitchFamily="34" charset="0"/>
              </a:rPr>
              <a:t>Ils nous soutiennent!</a:t>
            </a:r>
          </a:p>
        </p:txBody>
      </p:sp>
      <p:sp>
        <p:nvSpPr>
          <p:cNvPr id="19" name="Rectangle 18"/>
          <p:cNvSpPr/>
          <p:nvPr/>
        </p:nvSpPr>
        <p:spPr>
          <a:xfrm>
            <a:off x="7657685" y="1030391"/>
            <a:ext cx="1736658" cy="452047"/>
          </a:xfrm>
          <a:prstGeom prst="rect">
            <a:avLst/>
          </a:prstGeom>
        </p:spPr>
        <p:txBody>
          <a:bodyPr wrap="square" rtlCol="0">
            <a:spAutoFit/>
          </a:bodyPr>
          <a:lstStyle/>
          <a:p>
            <a:pPr algn="just" rtl="0">
              <a:lnSpc>
                <a:spcPct val="120000"/>
              </a:lnSpc>
            </a:pPr>
            <a:r>
              <a:rPr lang="fr-FR" sz="2800" i="1">
                <a:solidFill>
                  <a:schemeClr val="accent6">
                    <a:lumMod val="20000"/>
                    <a:lumOff val="80000"/>
                  </a:schemeClr>
                </a:solidFill>
                <a:latin typeface="Arial Black" panose="020B0A04020102020204" pitchFamily="34" charset="0"/>
                <a:ea typeface="Lato Black" panose="020F0502020204030203" pitchFamily="34" charset="0"/>
                <a:cs typeface="Lato Black" panose="020F0502020204030203" pitchFamily="34" charset="0"/>
              </a:rPr>
              <a:t>2023</a:t>
            </a:r>
            <a:endParaRPr lang="fr-FR" sz="2800" i="1">
              <a:solidFill>
                <a:schemeClr val="accent6">
                  <a:lumMod val="20000"/>
                  <a:lumOff val="80000"/>
                </a:schemeClr>
              </a:solidFill>
              <a:latin typeface="Arial" panose="020B0604020202020204" pitchFamily="34" charset="0"/>
              <a:ea typeface="Lato" panose="020F0502020204030203" pitchFamily="34" charset="0"/>
              <a:cs typeface="Arial" panose="020B0604020202020204" pitchFamily="34" charset="0"/>
            </a:endParaRPr>
          </a:p>
        </p:txBody>
      </p:sp>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pic>
        <p:nvPicPr>
          <p:cNvPr id="12" name="Picture 22">
            <a:extLst>
              <a:ext uri="{FF2B5EF4-FFF2-40B4-BE49-F238E27FC236}">
                <a16:creationId xmlns:a16="http://schemas.microsoft.com/office/drawing/2014/main" id="{51234083-6069-18E8-5E99-C4E3C91E5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528" y="2490948"/>
            <a:ext cx="1249738" cy="5891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B8B79D7-8A59-ABB4-CEBD-A04AF0559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745" y="4808565"/>
            <a:ext cx="912094" cy="5130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ille d'Amboise - Loire Aventure">
            <a:extLst>
              <a:ext uri="{FF2B5EF4-FFF2-40B4-BE49-F238E27FC236}">
                <a16:creationId xmlns:a16="http://schemas.microsoft.com/office/drawing/2014/main" id="{75D3484E-F2F2-9AF0-7EF0-838F81BF6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7295" y="3228603"/>
            <a:ext cx="955716" cy="433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édération française de natation — Wikipédia">
            <a:extLst>
              <a:ext uri="{FF2B5EF4-FFF2-40B4-BE49-F238E27FC236}">
                <a16:creationId xmlns:a16="http://schemas.microsoft.com/office/drawing/2014/main" id="{F444FE06-48A1-2B88-3F1E-391E7CE9D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719" y="2492176"/>
            <a:ext cx="955716" cy="5527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REDIT AGRICOLE AMBOISE, 7 sq Anciens Combattants AFN, 37400 Amboise -  Banque (adresse, horaires, avis)">
            <a:extLst>
              <a:ext uri="{FF2B5EF4-FFF2-40B4-BE49-F238E27FC236}">
                <a16:creationId xmlns:a16="http://schemas.microsoft.com/office/drawing/2014/main" id="{6CFCAFA5-B424-FE23-FE65-5578DEDFF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8726" y="4025915"/>
            <a:ext cx="654031" cy="6540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Un PLUi à revoir : lettre ouverte au président de la Communauté de Communes  du Val d'Amboise - SEPANT">
            <a:extLst>
              <a:ext uri="{FF2B5EF4-FFF2-40B4-BE49-F238E27FC236}">
                <a16:creationId xmlns:a16="http://schemas.microsoft.com/office/drawing/2014/main" id="{8253EFAB-8A34-5E2B-A902-0EBD0FC8A8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712" t="20513" r="16712" b="21129"/>
          <a:stretch/>
        </p:blipFill>
        <p:spPr bwMode="auto">
          <a:xfrm>
            <a:off x="4318495" y="3246376"/>
            <a:ext cx="851338" cy="5130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s partenaires - Aquatique Club Amboisien">
            <a:extLst>
              <a:ext uri="{FF2B5EF4-FFF2-40B4-BE49-F238E27FC236}">
                <a16:creationId xmlns:a16="http://schemas.microsoft.com/office/drawing/2014/main" id="{F8C57F7A-850F-C6AF-A827-D0660BDCBF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214" r="5411" b="16673"/>
          <a:stretch/>
        </p:blipFill>
        <p:spPr bwMode="auto">
          <a:xfrm>
            <a:off x="7046253" y="3970455"/>
            <a:ext cx="896559" cy="561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RNEUX CONSTRUCTION | LinkedIn">
            <a:extLst>
              <a:ext uri="{FF2B5EF4-FFF2-40B4-BE49-F238E27FC236}">
                <a16:creationId xmlns:a16="http://schemas.microsoft.com/office/drawing/2014/main" id="{F49214DC-3285-6D80-CDA1-5A20B29C80C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337" t="28686" b="33065"/>
          <a:stretch/>
        </p:blipFill>
        <p:spPr bwMode="auto">
          <a:xfrm>
            <a:off x="2301607" y="4086787"/>
            <a:ext cx="1080206" cy="441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ire Renovation | Nazelles">
            <a:extLst>
              <a:ext uri="{FF2B5EF4-FFF2-40B4-BE49-F238E27FC236}">
                <a16:creationId xmlns:a16="http://schemas.microsoft.com/office/drawing/2014/main" id="{7226F09B-700A-FED3-5F54-72A2FB155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027203"/>
            <a:ext cx="896559" cy="44828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5D0153F-EA61-39DA-912F-9F7BD3C39FD6}"/>
              </a:ext>
            </a:extLst>
          </p:cNvPr>
          <p:cNvPicPr>
            <a:picLocks noChangeAspect="1"/>
          </p:cNvPicPr>
          <p:nvPr/>
        </p:nvPicPr>
        <p:blipFill rotWithShape="1">
          <a:blip r:embed="rId12"/>
          <a:srcRect b="61435"/>
          <a:stretch/>
        </p:blipFill>
        <p:spPr>
          <a:xfrm>
            <a:off x="7996506" y="4026582"/>
            <a:ext cx="1189654" cy="449522"/>
          </a:xfrm>
          <a:prstGeom prst="rect">
            <a:avLst/>
          </a:prstGeom>
        </p:spPr>
      </p:pic>
      <p:pic>
        <p:nvPicPr>
          <p:cNvPr id="1032" name="Picture 8" descr="Les partenaires - Aquatique Club Amboisien">
            <a:extLst>
              <a:ext uri="{FF2B5EF4-FFF2-40B4-BE49-F238E27FC236}">
                <a16:creationId xmlns:a16="http://schemas.microsoft.com/office/drawing/2014/main" id="{B32E7F5D-481A-3D05-E83A-9B35AFB182C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908" t="7117" r="7148"/>
          <a:stretch/>
        </p:blipFill>
        <p:spPr bwMode="auto">
          <a:xfrm>
            <a:off x="1500191" y="4119465"/>
            <a:ext cx="666434" cy="4669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6650A6E-2E20-ECF8-2566-26802B4752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6096" y="4061139"/>
            <a:ext cx="374852" cy="5252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1FBAB69-8211-730E-82B3-4DB3E10E440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148" t="26347" r="7982" b="7299"/>
          <a:stretch/>
        </p:blipFill>
        <p:spPr bwMode="auto">
          <a:xfrm>
            <a:off x="5234930" y="4054779"/>
            <a:ext cx="616357" cy="4869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FFDCEE0-C4F2-7CCE-6D45-16991B0EC3A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294" t="8474" r="8038" b="6667"/>
          <a:stretch/>
        </p:blipFill>
        <p:spPr bwMode="auto">
          <a:xfrm>
            <a:off x="9291944" y="4030536"/>
            <a:ext cx="480116" cy="4869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BD4834A-D137-1F78-A02A-8D7C49CE3D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3883" y="3980259"/>
            <a:ext cx="1080206" cy="6540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71AF8F39-8728-4C83-BCBA-283A2FA6E4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82202" y="4030536"/>
            <a:ext cx="731753" cy="4869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846D634-5ABE-E406-1044-C321192ADD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77717" y="3988534"/>
            <a:ext cx="486949" cy="4869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48555AA-DAF4-A84D-42FC-971DEA5622B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966" t="4960" r="6499" b="13152"/>
          <a:stretch/>
        </p:blipFill>
        <p:spPr bwMode="auto">
          <a:xfrm>
            <a:off x="6311839" y="4721366"/>
            <a:ext cx="543061" cy="62781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D115094-2166-1367-8CF3-14EEE44A1B6E}"/>
              </a:ext>
            </a:extLst>
          </p:cNvPr>
          <p:cNvPicPr>
            <a:picLocks noChangeAspect="1"/>
          </p:cNvPicPr>
          <p:nvPr/>
        </p:nvPicPr>
        <p:blipFill>
          <a:blip r:embed="rId21"/>
          <a:stretch>
            <a:fillRect/>
          </a:stretch>
        </p:blipFill>
        <p:spPr>
          <a:xfrm>
            <a:off x="5351323" y="3307787"/>
            <a:ext cx="981537" cy="419559"/>
          </a:xfrm>
          <a:prstGeom prst="rect">
            <a:avLst/>
          </a:prstGeom>
        </p:spPr>
      </p:pic>
      <p:pic>
        <p:nvPicPr>
          <p:cNvPr id="11" name="Image 10">
            <a:extLst>
              <a:ext uri="{FF2B5EF4-FFF2-40B4-BE49-F238E27FC236}">
                <a16:creationId xmlns:a16="http://schemas.microsoft.com/office/drawing/2014/main" id="{44A21884-F141-C576-6863-7012131A9925}"/>
              </a:ext>
            </a:extLst>
          </p:cNvPr>
          <p:cNvPicPr>
            <a:picLocks noChangeAspect="1"/>
          </p:cNvPicPr>
          <p:nvPr/>
        </p:nvPicPr>
        <p:blipFill>
          <a:blip r:embed="rId22"/>
          <a:stretch>
            <a:fillRect/>
          </a:stretch>
        </p:blipFill>
        <p:spPr>
          <a:xfrm>
            <a:off x="6631422" y="3270285"/>
            <a:ext cx="446956" cy="419559"/>
          </a:xfrm>
          <a:prstGeom prst="rect">
            <a:avLst/>
          </a:prstGeom>
        </p:spPr>
      </p:pic>
      <p:pic>
        <p:nvPicPr>
          <p:cNvPr id="2" name="Picture 2" descr="Fédération Française de Triathlon - Home | Facebook">
            <a:extLst>
              <a:ext uri="{FF2B5EF4-FFF2-40B4-BE49-F238E27FC236}">
                <a16:creationId xmlns:a16="http://schemas.microsoft.com/office/drawing/2014/main" id="{1A83E346-A6FE-40C2-5F31-45D6C5B0B26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80266" y="2339953"/>
            <a:ext cx="784241" cy="78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53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sp>
        <p:nvSpPr>
          <p:cNvPr id="2" name="Zone de texte 23">
            <a:extLst>
              <a:ext uri="{FF2B5EF4-FFF2-40B4-BE49-F238E27FC236}">
                <a16:creationId xmlns:a16="http://schemas.microsoft.com/office/drawing/2014/main" id="{C49C6732-EF4E-BE0B-BBC7-973CDA6EA924}"/>
              </a:ext>
            </a:extLst>
          </p:cNvPr>
          <p:cNvSpPr txBox="1"/>
          <p:nvPr/>
        </p:nvSpPr>
        <p:spPr>
          <a:xfrm>
            <a:off x="381000" y="243235"/>
            <a:ext cx="6099463"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Un peu d’histoire</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pic>
        <p:nvPicPr>
          <p:cNvPr id="1044" name="Image 1043">
            <a:extLst>
              <a:ext uri="{FF2B5EF4-FFF2-40B4-BE49-F238E27FC236}">
                <a16:creationId xmlns:a16="http://schemas.microsoft.com/office/drawing/2014/main" id="{DB090587-77CB-D704-1FD9-D9F76919314D}"/>
              </a:ext>
            </a:extLst>
          </p:cNvPr>
          <p:cNvPicPr>
            <a:picLocks noChangeAspect="1"/>
          </p:cNvPicPr>
          <p:nvPr/>
        </p:nvPicPr>
        <p:blipFill rotWithShape="1">
          <a:blip r:embed="rId3"/>
          <a:srcRect l="37888" t="63758" r="41346" b="25625"/>
          <a:stretch/>
        </p:blipFill>
        <p:spPr>
          <a:xfrm>
            <a:off x="3630189" y="2400329"/>
            <a:ext cx="3721686" cy="2140641"/>
          </a:xfrm>
          <a:prstGeom prst="rect">
            <a:avLst/>
          </a:prstGeom>
        </p:spPr>
      </p:pic>
      <p:pic>
        <p:nvPicPr>
          <p:cNvPr id="3" name="Image 2">
            <a:extLst>
              <a:ext uri="{FF2B5EF4-FFF2-40B4-BE49-F238E27FC236}">
                <a16:creationId xmlns:a16="http://schemas.microsoft.com/office/drawing/2014/main" id="{F0FA9F62-AAB9-A13E-9482-9FBC9E8132FA}"/>
              </a:ext>
            </a:extLst>
          </p:cNvPr>
          <p:cNvPicPr>
            <a:picLocks noChangeAspect="1"/>
          </p:cNvPicPr>
          <p:nvPr/>
        </p:nvPicPr>
        <p:blipFill rotWithShape="1">
          <a:blip r:embed="rId3"/>
          <a:srcRect l="19500" t="74092" r="65991" b="13663"/>
          <a:stretch/>
        </p:blipFill>
        <p:spPr>
          <a:xfrm>
            <a:off x="767218" y="2400329"/>
            <a:ext cx="2241876" cy="2128649"/>
          </a:xfrm>
          <a:prstGeom prst="rect">
            <a:avLst/>
          </a:prstGeom>
        </p:spPr>
      </p:pic>
      <p:pic>
        <p:nvPicPr>
          <p:cNvPr id="8" name="Image 7">
            <a:extLst>
              <a:ext uri="{FF2B5EF4-FFF2-40B4-BE49-F238E27FC236}">
                <a16:creationId xmlns:a16="http://schemas.microsoft.com/office/drawing/2014/main" id="{6C6E2164-C408-E505-46DF-C2286D81F797}"/>
              </a:ext>
            </a:extLst>
          </p:cNvPr>
          <p:cNvPicPr>
            <a:picLocks noChangeAspect="1"/>
          </p:cNvPicPr>
          <p:nvPr/>
        </p:nvPicPr>
        <p:blipFill rotWithShape="1">
          <a:blip r:embed="rId3"/>
          <a:srcRect l="61927" t="82885" r="19677" b="7366"/>
          <a:stretch/>
        </p:blipFill>
        <p:spPr>
          <a:xfrm>
            <a:off x="7841816" y="2400329"/>
            <a:ext cx="3590598" cy="2140640"/>
          </a:xfrm>
          <a:prstGeom prst="rect">
            <a:avLst/>
          </a:prstGeom>
        </p:spPr>
      </p:pic>
      <p:sp>
        <p:nvSpPr>
          <p:cNvPr id="11" name="ZoneTexte 10">
            <a:extLst>
              <a:ext uri="{FF2B5EF4-FFF2-40B4-BE49-F238E27FC236}">
                <a16:creationId xmlns:a16="http://schemas.microsoft.com/office/drawing/2014/main" id="{17788F90-287A-0153-7949-123F4FA49019}"/>
              </a:ext>
            </a:extLst>
          </p:cNvPr>
          <p:cNvSpPr txBox="1"/>
          <p:nvPr/>
        </p:nvSpPr>
        <p:spPr>
          <a:xfrm>
            <a:off x="698789" y="4540969"/>
            <a:ext cx="1839482" cy="334707"/>
          </a:xfrm>
          <a:prstGeom prst="rect">
            <a:avLst/>
          </a:prstGeom>
          <a:noFill/>
        </p:spPr>
        <p:txBody>
          <a:bodyPr wrap="square">
            <a:spAutoFit/>
          </a:bodyPr>
          <a:lstStyle/>
          <a:p>
            <a:pPr algn="just"/>
            <a:r>
              <a:rPr lang="fr-FR" sz="700" b="1" i="1">
                <a:solidFill>
                  <a:srgbClr val="2B2A29"/>
                </a:solidFill>
                <a:latin typeface="Arial" panose="020B0604020202020204" pitchFamily="34" charset="0"/>
                <a:ea typeface="Lato" panose="020F0502020204030203" pitchFamily="34" charset="0"/>
                <a:cs typeface="Arial" panose="020B0604020202020204" pitchFamily="34" charset="0"/>
              </a:rPr>
              <a:t>1942 : Naissance du club – bassin naturel proche de l’île d’Or face au Choiseul – le plongeoir était un tronc d’arbre</a:t>
            </a:r>
          </a:p>
        </p:txBody>
      </p:sp>
      <p:sp>
        <p:nvSpPr>
          <p:cNvPr id="13" name="ZoneTexte 12">
            <a:extLst>
              <a:ext uri="{FF2B5EF4-FFF2-40B4-BE49-F238E27FC236}">
                <a16:creationId xmlns:a16="http://schemas.microsoft.com/office/drawing/2014/main" id="{48DF4E03-3B08-7FCE-896F-C13995205432}"/>
              </a:ext>
            </a:extLst>
          </p:cNvPr>
          <p:cNvSpPr txBox="1"/>
          <p:nvPr/>
        </p:nvSpPr>
        <p:spPr>
          <a:xfrm>
            <a:off x="3535504" y="4565506"/>
            <a:ext cx="1959124" cy="253916"/>
          </a:xfrm>
          <a:prstGeom prst="rect">
            <a:avLst/>
          </a:prstGeom>
          <a:noFill/>
        </p:spPr>
        <p:txBody>
          <a:bodyPr wrap="square">
            <a:spAutoFit/>
          </a:bodyPr>
          <a:lstStyle/>
          <a:p>
            <a:pPr algn="just"/>
            <a:r>
              <a:rPr lang="fr-FR" sz="700" b="1" i="1">
                <a:solidFill>
                  <a:srgbClr val="2B2A29"/>
                </a:solidFill>
                <a:latin typeface="Arial" panose="020B0604020202020204" pitchFamily="34" charset="0"/>
                <a:ea typeface="Lato" panose="020F0502020204030203" pitchFamily="34" charset="0"/>
                <a:cs typeface="Arial" panose="020B0604020202020204" pitchFamily="34" charset="0"/>
              </a:rPr>
              <a:t>Eté 1961 : Championnat inter-régional à l’île d’Or – plus de 300 nageurs et une foule immense à l’île d’Or</a:t>
            </a:r>
          </a:p>
        </p:txBody>
      </p:sp>
      <p:sp>
        <p:nvSpPr>
          <p:cNvPr id="17" name="ZoneTexte 16">
            <a:extLst>
              <a:ext uri="{FF2B5EF4-FFF2-40B4-BE49-F238E27FC236}">
                <a16:creationId xmlns:a16="http://schemas.microsoft.com/office/drawing/2014/main" id="{480031F5-B03D-529A-EB90-5DB4F1358C2F}"/>
              </a:ext>
            </a:extLst>
          </p:cNvPr>
          <p:cNvSpPr txBox="1"/>
          <p:nvPr/>
        </p:nvSpPr>
        <p:spPr>
          <a:xfrm>
            <a:off x="7753143" y="4594830"/>
            <a:ext cx="2874789" cy="253916"/>
          </a:xfrm>
          <a:prstGeom prst="rect">
            <a:avLst/>
          </a:prstGeom>
          <a:noFill/>
        </p:spPr>
        <p:txBody>
          <a:bodyPr wrap="square">
            <a:spAutoFit/>
          </a:bodyPr>
          <a:lstStyle/>
          <a:p>
            <a:pPr algn="just"/>
            <a:r>
              <a:rPr lang="fr-FR" sz="700" b="1" i="1">
                <a:solidFill>
                  <a:srgbClr val="2B2A29"/>
                </a:solidFill>
                <a:latin typeface="Arial" panose="020B0604020202020204" pitchFamily="34" charset="0"/>
                <a:ea typeface="Lato" panose="020F0502020204030203" pitchFamily="34" charset="0"/>
                <a:cs typeface="Arial" panose="020B0604020202020204" pitchFamily="34" charset="0"/>
              </a:rPr>
              <a:t>21 juin 1966 : Création de la compétition du club sponsorisé par la mairie. Déjà 50 nageurs compétiteurs pour le club qui finit premier</a:t>
            </a:r>
          </a:p>
        </p:txBody>
      </p:sp>
      <p:sp>
        <p:nvSpPr>
          <p:cNvPr id="19" name="ZoneTexte 18">
            <a:extLst>
              <a:ext uri="{FF2B5EF4-FFF2-40B4-BE49-F238E27FC236}">
                <a16:creationId xmlns:a16="http://schemas.microsoft.com/office/drawing/2014/main" id="{5B814AFC-1E94-F1AD-DC46-6512F7E9BFE7}"/>
              </a:ext>
            </a:extLst>
          </p:cNvPr>
          <p:cNvSpPr txBox="1"/>
          <p:nvPr/>
        </p:nvSpPr>
        <p:spPr>
          <a:xfrm>
            <a:off x="2244382" y="971295"/>
            <a:ext cx="6891844" cy="900246"/>
          </a:xfrm>
          <a:prstGeom prst="rect">
            <a:avLst/>
          </a:prstGeom>
          <a:noFill/>
        </p:spPr>
        <p:txBody>
          <a:bodyPr wrap="square">
            <a:spAutoFit/>
          </a:bodyPr>
          <a:lstStyle/>
          <a:p>
            <a:endParaRPr lang="fr-FR" sz="1000" b="1">
              <a:solidFill>
                <a:srgbClr val="D83B01"/>
              </a:solidFill>
              <a:latin typeface="Arial" panose="020B0604020202020204" pitchFamily="34" charset="0"/>
              <a:ea typeface="Lato" panose="020F0502020204030203" pitchFamily="34" charset="0"/>
              <a:cs typeface="Arial" panose="020B0604020202020204" pitchFamily="34" charset="0"/>
            </a:endParaRPr>
          </a:p>
          <a:p>
            <a:pPr algn="ctr"/>
            <a:r>
              <a:rPr lang="fr-FR" sz="1000" b="1">
                <a:solidFill>
                  <a:srgbClr val="D83B01"/>
                </a:solidFill>
                <a:latin typeface="Arial" panose="020B0604020202020204" pitchFamily="34" charset="0"/>
                <a:ea typeface="Lato" panose="020F0502020204030203" pitchFamily="34" charset="0"/>
                <a:cs typeface="Arial" panose="020B0604020202020204" pitchFamily="34" charset="0"/>
              </a:rPr>
              <a:t>	</a:t>
            </a:r>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Un investissement fort de ses bénévoles</a:t>
            </a:r>
          </a:p>
          <a:p>
            <a:pPr algn="ctr"/>
            <a:endParaRPr lang="fr-FR" sz="1200" b="1">
              <a:solidFill>
                <a:srgbClr val="D83B01"/>
              </a:solidFill>
              <a:latin typeface="Arial" panose="020B0604020202020204" pitchFamily="34" charset="0"/>
              <a:ea typeface="Lato" panose="020F0502020204030203" pitchFamily="34" charset="0"/>
              <a:cs typeface="Arial" panose="020B0604020202020204" pitchFamily="34" charset="0"/>
            </a:endParaRPr>
          </a:p>
          <a:p>
            <a:pPr algn="ctr"/>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	Une solide formation des plus jeunes </a:t>
            </a:r>
          </a:p>
          <a:p>
            <a:pPr algn="ctr"/>
            <a:endParaRPr lang="fr-FR" sz="1200" b="1">
              <a:solidFill>
                <a:srgbClr val="D83B01"/>
              </a:solidFill>
              <a:latin typeface="Arial" panose="020B0604020202020204" pitchFamily="34" charset="0"/>
              <a:ea typeface="Lato" panose="020F0502020204030203" pitchFamily="34" charset="0"/>
              <a:cs typeface="Arial" panose="020B0604020202020204" pitchFamily="34" charset="0"/>
            </a:endParaRPr>
          </a:p>
          <a:p>
            <a:pPr algn="ctr"/>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	Un équilibre des activités autour du loisir, compétition et Nage Forme Santé</a:t>
            </a:r>
          </a:p>
        </p:txBody>
      </p:sp>
      <p:sp>
        <p:nvSpPr>
          <p:cNvPr id="20" name="Rectangle 19">
            <a:extLst>
              <a:ext uri="{FF2B5EF4-FFF2-40B4-BE49-F238E27FC236}">
                <a16:creationId xmlns:a16="http://schemas.microsoft.com/office/drawing/2014/main" id="{992AD98E-9765-A19D-63B9-6AD8C0E15B58}"/>
              </a:ext>
              <a:ext uri="{C183D7F6-B498-43B3-948B-1728B52AA6E4}">
                <adec:decorative xmlns:adec="http://schemas.microsoft.com/office/drawing/2017/decorative" val="1"/>
              </a:ext>
            </a:extLst>
          </p:cNvPr>
          <p:cNvSpPr/>
          <p:nvPr/>
        </p:nvSpPr>
        <p:spPr>
          <a:xfrm>
            <a:off x="11911941" y="2275622"/>
            <a:ext cx="279917"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1" name="Rectangle 20">
            <a:extLst>
              <a:ext uri="{FF2B5EF4-FFF2-40B4-BE49-F238E27FC236}">
                <a16:creationId xmlns:a16="http://schemas.microsoft.com/office/drawing/2014/main" id="{4E927833-255A-96E2-93EC-EAAE68C9FB45}"/>
              </a:ext>
              <a:ext uri="{C183D7F6-B498-43B3-948B-1728B52AA6E4}">
                <adec:decorative xmlns:adec="http://schemas.microsoft.com/office/drawing/2017/decorative" val="1"/>
              </a:ext>
            </a:extLst>
          </p:cNvPr>
          <p:cNvSpPr/>
          <p:nvPr/>
        </p:nvSpPr>
        <p:spPr>
          <a:xfrm>
            <a:off x="-141" y="2309023"/>
            <a:ext cx="287832"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9" name="Picture 2">
            <a:extLst>
              <a:ext uri="{FF2B5EF4-FFF2-40B4-BE49-F238E27FC236}">
                <a16:creationId xmlns:a16="http://schemas.microsoft.com/office/drawing/2014/main" id="{509E30A6-634A-BB79-EE5D-EF5D9FD4D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a:extLst>
              <a:ext uri="{FF2B5EF4-FFF2-40B4-BE49-F238E27FC236}">
                <a16:creationId xmlns:a16="http://schemas.microsoft.com/office/drawing/2014/main" id="{2D6B1459-FAE8-2137-2DE8-D9CF4E2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Ville d'Amboise - Loire Aventure">
            <a:extLst>
              <a:ext uri="{FF2B5EF4-FFF2-40B4-BE49-F238E27FC236}">
                <a16:creationId xmlns:a16="http://schemas.microsoft.com/office/drawing/2014/main" id="{2FD18CB9-42DF-DF4F-9935-09A054CDD5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édération française de natation — Wikipédia">
            <a:extLst>
              <a:ext uri="{FF2B5EF4-FFF2-40B4-BE49-F238E27FC236}">
                <a16:creationId xmlns:a16="http://schemas.microsoft.com/office/drawing/2014/main" id="{03D8D537-9CD3-9C00-1C45-002F986B9B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REDIT AGRICOLE AMBOISE, 7 sq Anciens Combattants AFN, 37400 Amboise -  Banque (adresse, horaires, avis)">
            <a:extLst>
              <a:ext uri="{FF2B5EF4-FFF2-40B4-BE49-F238E27FC236}">
                <a16:creationId xmlns:a16="http://schemas.microsoft.com/office/drawing/2014/main" id="{E3D65C08-EE86-B294-169E-905D284DE9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Un PLUi à revoir : lettre ouverte au président de la Communauté de Communes  du Val d'Amboise - SEPANT">
            <a:extLst>
              <a:ext uri="{FF2B5EF4-FFF2-40B4-BE49-F238E27FC236}">
                <a16:creationId xmlns:a16="http://schemas.microsoft.com/office/drawing/2014/main" id="{DDB50BC1-08D0-4C18-0444-5B3A04A2AC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es partenaires - Aquatique Club Amboisien">
            <a:extLst>
              <a:ext uri="{FF2B5EF4-FFF2-40B4-BE49-F238E27FC236}">
                <a16:creationId xmlns:a16="http://schemas.microsoft.com/office/drawing/2014/main" id="{A222177A-53FC-6760-5BBE-3B8BED04C24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ERNEUX CONSTRUCTION | LinkedIn">
            <a:extLst>
              <a:ext uri="{FF2B5EF4-FFF2-40B4-BE49-F238E27FC236}">
                <a16:creationId xmlns:a16="http://schemas.microsoft.com/office/drawing/2014/main" id="{8B6C8A2B-7071-69AD-EB9E-5E1B0E15071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Loire Renovation | Nazelles">
            <a:extLst>
              <a:ext uri="{FF2B5EF4-FFF2-40B4-BE49-F238E27FC236}">
                <a16:creationId xmlns:a16="http://schemas.microsoft.com/office/drawing/2014/main" id="{5AA752B1-C196-A403-3849-DA4719084A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id="{6872D2FE-5FEE-C5EE-24D6-68EEFBA0965D}"/>
              </a:ext>
            </a:extLst>
          </p:cNvPr>
          <p:cNvPicPr>
            <a:picLocks noChangeAspect="1"/>
          </p:cNvPicPr>
          <p:nvPr/>
        </p:nvPicPr>
        <p:blipFill rotWithShape="1">
          <a:blip r:embed="rId13"/>
          <a:srcRect b="61435"/>
          <a:stretch/>
        </p:blipFill>
        <p:spPr>
          <a:xfrm>
            <a:off x="8432098" y="6430356"/>
            <a:ext cx="839786" cy="317321"/>
          </a:xfrm>
          <a:prstGeom prst="rect">
            <a:avLst/>
          </a:prstGeom>
        </p:spPr>
      </p:pic>
      <p:pic>
        <p:nvPicPr>
          <p:cNvPr id="31" name="Picture 8" descr="Les partenaires - Aquatique Club Amboisien">
            <a:extLst>
              <a:ext uri="{FF2B5EF4-FFF2-40B4-BE49-F238E27FC236}">
                <a16:creationId xmlns:a16="http://schemas.microsoft.com/office/drawing/2014/main" id="{E091A227-5645-3D18-8024-C0B78851EA1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CC22C384-99BA-3117-E858-8505DEA9AC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a:extLst>
              <a:ext uri="{FF2B5EF4-FFF2-40B4-BE49-F238E27FC236}">
                <a16:creationId xmlns:a16="http://schemas.microsoft.com/office/drawing/2014/main" id="{F1E2A62F-D49B-06FD-C393-9FEAFC65B76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a:extLst>
              <a:ext uri="{FF2B5EF4-FFF2-40B4-BE49-F238E27FC236}">
                <a16:creationId xmlns:a16="http://schemas.microsoft.com/office/drawing/2014/main" id="{048EA581-E202-9869-25A3-3FBE3991C56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a:extLst>
              <a:ext uri="{FF2B5EF4-FFF2-40B4-BE49-F238E27FC236}">
                <a16:creationId xmlns:a16="http://schemas.microsoft.com/office/drawing/2014/main" id="{290952AE-6AF0-9C99-EF19-397B535352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a:extLst>
              <a:ext uri="{FF2B5EF4-FFF2-40B4-BE49-F238E27FC236}">
                <a16:creationId xmlns:a16="http://schemas.microsoft.com/office/drawing/2014/main" id="{138521F9-AF68-67F9-F5A5-6C6602AD68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a:extLst>
              <a:ext uri="{FF2B5EF4-FFF2-40B4-BE49-F238E27FC236}">
                <a16:creationId xmlns:a16="http://schemas.microsoft.com/office/drawing/2014/main" id="{41BAED74-49BD-DC0D-EEE4-4A1ABB0666D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a:extLst>
              <a:ext uri="{FF2B5EF4-FFF2-40B4-BE49-F238E27FC236}">
                <a16:creationId xmlns:a16="http://schemas.microsoft.com/office/drawing/2014/main" id="{4364EA48-A511-F8FD-C1FA-7FE38CA93DD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95AFFDB8-5EE1-7A5E-4450-BAC663F866B9}"/>
              </a:ext>
            </a:extLst>
          </p:cNvPr>
          <p:cNvSpPr txBox="1"/>
          <p:nvPr/>
        </p:nvSpPr>
        <p:spPr>
          <a:xfrm>
            <a:off x="1347743" y="613482"/>
            <a:ext cx="6891844" cy="207749"/>
          </a:xfrm>
          <a:prstGeom prst="rect">
            <a:avLst/>
          </a:prstGeom>
          <a:noFill/>
        </p:spPr>
        <p:txBody>
          <a:bodyPr wrap="square">
            <a:spAutoFit/>
          </a:bodyPr>
          <a:lstStyle/>
          <a:p>
            <a:r>
              <a:rPr lang="fr-FR" sz="1000" b="1">
                <a:solidFill>
                  <a:srgbClr val="D83B01"/>
                </a:solidFill>
                <a:latin typeface="Arial" panose="020B0604020202020204" pitchFamily="34" charset="0"/>
                <a:ea typeface="Lato" panose="020F0502020204030203" pitchFamily="34" charset="0"/>
                <a:cs typeface="Arial" panose="020B0604020202020204" pitchFamily="34" charset="0"/>
              </a:rPr>
              <a:t>Au travers de son histoire, l’ACA c’est trois piliers fondateurs :</a:t>
            </a:r>
          </a:p>
        </p:txBody>
      </p:sp>
      <p:pic>
        <p:nvPicPr>
          <p:cNvPr id="23" name="Picture 2" descr="Fédération Française de Triathlon - Home | Facebook">
            <a:extLst>
              <a:ext uri="{FF2B5EF4-FFF2-40B4-BE49-F238E27FC236}">
                <a16:creationId xmlns:a16="http://schemas.microsoft.com/office/drawing/2014/main" id="{1D64CB96-90F8-1872-06E3-17743CDD3DA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2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sp>
        <p:nvSpPr>
          <p:cNvPr id="2" name="Zone de texte 23">
            <a:extLst>
              <a:ext uri="{FF2B5EF4-FFF2-40B4-BE49-F238E27FC236}">
                <a16:creationId xmlns:a16="http://schemas.microsoft.com/office/drawing/2014/main" id="{C49C6732-EF4E-BE0B-BBC7-973CDA6EA924}"/>
              </a:ext>
            </a:extLst>
          </p:cNvPr>
          <p:cNvSpPr txBox="1"/>
          <p:nvPr/>
        </p:nvSpPr>
        <p:spPr>
          <a:xfrm>
            <a:off x="381000" y="243235"/>
            <a:ext cx="6099463"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Introduction</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58" name="ZoneTexte 57">
            <a:extLst>
              <a:ext uri="{FF2B5EF4-FFF2-40B4-BE49-F238E27FC236}">
                <a16:creationId xmlns:a16="http://schemas.microsoft.com/office/drawing/2014/main" id="{BA762F0C-22D9-5FA5-2CF0-899DBF49ECCF}"/>
              </a:ext>
            </a:extLst>
          </p:cNvPr>
          <p:cNvSpPr txBox="1"/>
          <p:nvPr/>
        </p:nvSpPr>
        <p:spPr>
          <a:xfrm>
            <a:off x="176831" y="2040273"/>
            <a:ext cx="8573459" cy="2146742"/>
          </a:xfrm>
          <a:prstGeom prst="rect">
            <a:avLst/>
          </a:prstGeom>
          <a:noFill/>
        </p:spPr>
        <p:txBody>
          <a:bodyPr wrap="square" lIns="91440" tIns="45720" rIns="91440" bIns="45720" anchor="t">
            <a:spAutoFit/>
          </a:bodyPr>
          <a:lstStyle/>
          <a:p>
            <a:pPr algn="just"/>
            <a:r>
              <a:rPr lang="fr-FR" sz="1200" b="1" dirty="0">
                <a:solidFill>
                  <a:srgbClr val="2B2A29"/>
                </a:solidFill>
                <a:latin typeface="Arial"/>
                <a:ea typeface="Lato"/>
                <a:cs typeface="Arial"/>
              </a:rPr>
              <a:t>	Le sponsoring sportif est une technique de </a:t>
            </a:r>
            <a:r>
              <a:rPr lang="fr-FR" sz="1400" b="1" dirty="0">
                <a:solidFill>
                  <a:srgbClr val="D83B01"/>
                </a:solidFill>
                <a:latin typeface="Arial"/>
                <a:ea typeface="Lato"/>
                <a:cs typeface="Arial"/>
              </a:rPr>
              <a:t>communication</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efficace</a:t>
            </a:r>
            <a:r>
              <a:rPr lang="fr-FR" sz="1400" b="1" dirty="0">
                <a:solidFill>
                  <a:srgbClr val="2B2A29"/>
                </a:solidFill>
                <a:latin typeface="Arial"/>
                <a:ea typeface="Lato"/>
                <a:cs typeface="Arial"/>
              </a:rPr>
              <a:t> </a:t>
            </a:r>
            <a:r>
              <a:rPr lang="fr-FR" sz="1200" b="1" dirty="0">
                <a:solidFill>
                  <a:srgbClr val="2B2A29"/>
                </a:solidFill>
                <a:latin typeface="Arial"/>
                <a:ea typeface="Lato"/>
                <a:cs typeface="Arial"/>
              </a:rPr>
              <a:t>pour les entreprises. L’enjeu est de faire connaître l’entreprise et de récolter des retombées valorisantes en termes. </a:t>
            </a:r>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Médiatique et convivial, le sport est le support idéal pour procurer des </a:t>
            </a:r>
            <a:r>
              <a:rPr lang="fr-FR" sz="1400" b="1" dirty="0">
                <a:solidFill>
                  <a:srgbClr val="D83B01"/>
                </a:solidFill>
                <a:latin typeface="Arial"/>
                <a:ea typeface="Lato"/>
                <a:cs typeface="Arial"/>
              </a:rPr>
              <a:t>valeurs</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positives</a:t>
            </a:r>
            <a:r>
              <a:rPr lang="fr-FR" sz="1400" b="1" dirty="0">
                <a:solidFill>
                  <a:srgbClr val="2B2A29"/>
                </a:solidFill>
                <a:latin typeface="Arial"/>
                <a:ea typeface="Lato"/>
                <a:cs typeface="Arial"/>
              </a:rPr>
              <a:t> </a:t>
            </a:r>
            <a:r>
              <a:rPr lang="fr-FR" sz="1200" b="1" dirty="0">
                <a:solidFill>
                  <a:srgbClr val="2B2A29"/>
                </a:solidFill>
                <a:latin typeface="Arial"/>
                <a:ea typeface="Lato"/>
                <a:cs typeface="Arial"/>
              </a:rPr>
              <a:t>à la marque d’une entreprise. Le sport porte des valeurs fortes, comme l’esprit de compétition et le dépassement de soi, qui transmettent une </a:t>
            </a:r>
            <a:r>
              <a:rPr lang="fr-FR" sz="1400" b="1" dirty="0">
                <a:solidFill>
                  <a:srgbClr val="D83B01"/>
                </a:solidFill>
                <a:latin typeface="Arial"/>
                <a:ea typeface="Lato"/>
                <a:cs typeface="Arial"/>
              </a:rPr>
              <a:t>image</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jeune</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et</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dynamique</a:t>
            </a:r>
            <a:r>
              <a:rPr lang="fr-FR" sz="1200" b="1" dirty="0">
                <a:solidFill>
                  <a:srgbClr val="2B2A29"/>
                </a:solidFill>
                <a:latin typeface="Arial"/>
                <a:ea typeface="Lato"/>
                <a:cs typeface="Arial"/>
              </a:rPr>
              <a:t>. Plus particulièrement, la natation et le triathlon sont également associés à des valeurs telles que le dépassement de soi, l’abnégation tout en nourrissant l’esprit d’équipe, la mixité et l’ouverture. </a:t>
            </a: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Le partenariat d’un évènement sportif constitue une </a:t>
            </a:r>
            <a:r>
              <a:rPr lang="fr-FR" sz="1400" b="1" dirty="0">
                <a:solidFill>
                  <a:srgbClr val="D83B01"/>
                </a:solidFill>
                <a:latin typeface="Arial"/>
                <a:ea typeface="Lato"/>
                <a:cs typeface="Arial"/>
              </a:rPr>
              <a:t>opportunité</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de</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contact</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direct</a:t>
            </a:r>
            <a:r>
              <a:rPr lang="fr-FR" sz="1400" b="1" dirty="0">
                <a:solidFill>
                  <a:srgbClr val="2B2A29"/>
                </a:solidFill>
                <a:latin typeface="Arial"/>
                <a:ea typeface="Lato"/>
                <a:cs typeface="Arial"/>
              </a:rPr>
              <a:t> </a:t>
            </a:r>
            <a:r>
              <a:rPr lang="fr-FR" sz="1200" b="1" dirty="0">
                <a:solidFill>
                  <a:srgbClr val="2B2A29"/>
                </a:solidFill>
                <a:latin typeface="Arial"/>
                <a:ea typeface="Lato"/>
                <a:cs typeface="Arial"/>
              </a:rPr>
              <a:t>et permet de valoriser la marque tout en créant un lien de </a:t>
            </a:r>
            <a:r>
              <a:rPr lang="fr-FR" sz="1400" b="1" dirty="0">
                <a:solidFill>
                  <a:srgbClr val="2B2A29"/>
                </a:solidFill>
                <a:latin typeface="Arial"/>
                <a:ea typeface="Lato"/>
                <a:cs typeface="Arial"/>
              </a:rPr>
              <a:t>proximité avec le public </a:t>
            </a:r>
            <a:r>
              <a:rPr lang="fr-FR" sz="1200" b="1" dirty="0">
                <a:solidFill>
                  <a:srgbClr val="2B2A29"/>
                </a:solidFill>
                <a:latin typeface="Arial"/>
                <a:ea typeface="Lato"/>
                <a:cs typeface="Arial"/>
              </a:rPr>
              <a:t>: le consommateur se trouve ainsi dans une situation non commerciale, qui le met en confiance. C’est pourquoi l’efficacité du sponsoring sportif est près de trois fois supérieure à celle de la publicité classique, souvent plus coûteuse.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algn="just"/>
            <a:r>
              <a:rPr lang="fr-FR" sz="1200" b="1" dirty="0">
                <a:solidFill>
                  <a:srgbClr val="2B2A29"/>
                </a:solidFill>
                <a:latin typeface="Arial"/>
                <a:ea typeface="Lato"/>
                <a:cs typeface="Arial"/>
              </a:rPr>
              <a:t>Le message diffusé est généralement implicite, et se limite à la seule évocation de la marque sur le lieu de compétition. Le caractère implicite du message sera compensé par la </a:t>
            </a:r>
            <a:r>
              <a:rPr lang="fr-FR" sz="1400" b="1" dirty="0">
                <a:solidFill>
                  <a:srgbClr val="D83B01"/>
                </a:solidFill>
                <a:latin typeface="Arial"/>
                <a:ea typeface="Lato"/>
                <a:cs typeface="Arial"/>
              </a:rPr>
              <a:t>durée</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du</a:t>
            </a:r>
            <a:r>
              <a:rPr lang="fr-FR" sz="1400" b="1" dirty="0">
                <a:solidFill>
                  <a:srgbClr val="2B2A29"/>
                </a:solidFill>
                <a:latin typeface="Arial"/>
                <a:ea typeface="Lato"/>
                <a:cs typeface="Arial"/>
              </a:rPr>
              <a:t> </a:t>
            </a:r>
            <a:r>
              <a:rPr lang="fr-FR" sz="1400" b="1" dirty="0">
                <a:solidFill>
                  <a:srgbClr val="D83B01"/>
                </a:solidFill>
                <a:latin typeface="Arial"/>
                <a:ea typeface="Lato"/>
                <a:cs typeface="Arial"/>
              </a:rPr>
              <a:t>parrainage</a:t>
            </a:r>
            <a:r>
              <a:rPr lang="fr-FR" sz="1400" b="1" dirty="0">
                <a:solidFill>
                  <a:srgbClr val="2B2A29"/>
                </a:solidFill>
                <a:latin typeface="Arial"/>
                <a:ea typeface="Lato"/>
                <a:cs typeface="Arial"/>
              </a:rPr>
              <a:t> et la </a:t>
            </a:r>
            <a:r>
              <a:rPr lang="fr-FR" sz="1400" b="1" dirty="0">
                <a:solidFill>
                  <a:srgbClr val="D83B01"/>
                </a:solidFill>
                <a:latin typeface="Arial"/>
                <a:ea typeface="Lato"/>
                <a:cs typeface="Arial"/>
              </a:rPr>
              <a:t>fidélité</a:t>
            </a:r>
            <a:r>
              <a:rPr lang="fr-FR" sz="1200" b="1" dirty="0">
                <a:solidFill>
                  <a:srgbClr val="2B2A29"/>
                </a:solidFill>
                <a:latin typeface="Arial"/>
                <a:ea typeface="Lato"/>
                <a:cs typeface="Arial"/>
              </a:rPr>
              <a:t>, essentielles pour effectuer un sponsoring efficace. </a:t>
            </a:r>
            <a:endParaRPr lang="fr-FR" sz="1200" b="1" dirty="0">
              <a:solidFill>
                <a:srgbClr val="2B2A29"/>
              </a:solidFill>
              <a:latin typeface="Arial" panose="020B0604020202020204" pitchFamily="34" charset="0"/>
              <a:ea typeface="Lato" panose="020F0502020204030203" pitchFamily="34" charset="0"/>
              <a:cs typeface="Arial" panose="020B0604020202020204" pitchFamily="34" charset="0"/>
            </a:endParaRPr>
          </a:p>
        </p:txBody>
      </p:sp>
      <p:pic>
        <p:nvPicPr>
          <p:cNvPr id="60" name="Picture 16" descr="Aquatique Club Amboisien">
            <a:extLst>
              <a:ext uri="{FF2B5EF4-FFF2-40B4-BE49-F238E27FC236}">
                <a16:creationId xmlns:a16="http://schemas.microsoft.com/office/drawing/2014/main" id="{99883CB4-DE4B-7C40-74E9-73A90CDC55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1" b="15019"/>
          <a:stretch/>
        </p:blipFill>
        <p:spPr bwMode="auto">
          <a:xfrm>
            <a:off x="8943829" y="4576734"/>
            <a:ext cx="3148710" cy="208933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2" descr="ACA Aquatique Club Amboisien | Amboise">
            <a:extLst>
              <a:ext uri="{FF2B5EF4-FFF2-40B4-BE49-F238E27FC236}">
                <a16:creationId xmlns:a16="http://schemas.microsoft.com/office/drawing/2014/main" id="{C2416146-0463-B8B1-4040-99D5A48AC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3829" y="148425"/>
            <a:ext cx="3139713" cy="2089336"/>
          </a:xfrm>
          <a:prstGeom prst="rect">
            <a:avLst/>
          </a:prstGeom>
          <a:noFill/>
          <a:extLst>
            <a:ext uri="{909E8E84-426E-40DD-AFC4-6F175D3DCCD1}">
              <a14:hiddenFill xmlns:a14="http://schemas.microsoft.com/office/drawing/2010/main">
                <a:solidFill>
                  <a:srgbClr val="FFFFFF"/>
                </a:solidFill>
              </a14:hiddenFill>
            </a:ext>
          </a:extLst>
        </p:spPr>
      </p:pic>
      <p:sp>
        <p:nvSpPr>
          <p:cNvPr id="1037" name="ZoneTexte 1036">
            <a:extLst>
              <a:ext uri="{FF2B5EF4-FFF2-40B4-BE49-F238E27FC236}">
                <a16:creationId xmlns:a16="http://schemas.microsoft.com/office/drawing/2014/main" id="{18D90ACB-127E-029D-810B-F15AAC443C44}"/>
              </a:ext>
            </a:extLst>
          </p:cNvPr>
          <p:cNvSpPr txBox="1"/>
          <p:nvPr/>
        </p:nvSpPr>
        <p:spPr>
          <a:xfrm>
            <a:off x="297180" y="1219256"/>
            <a:ext cx="8562828" cy="369332"/>
          </a:xfrm>
          <a:prstGeom prst="rect">
            <a:avLst/>
          </a:prstGeom>
          <a:noFill/>
        </p:spPr>
        <p:txBody>
          <a:bodyPr wrap="square">
            <a:spAutoFit/>
          </a:bodyPr>
          <a:lstStyle/>
          <a:p>
            <a:r>
              <a:rPr lang="fr-FR" sz="1200" b="1">
                <a:solidFill>
                  <a:srgbClr val="D83B01"/>
                </a:solidFill>
                <a:latin typeface="Arial" panose="020B0604020202020204" pitchFamily="34" charset="0"/>
                <a:ea typeface="Lato" panose="020F0502020204030203" pitchFamily="34" charset="0"/>
                <a:cs typeface="Arial" panose="020B0604020202020204" pitchFamily="34" charset="0"/>
              </a:rPr>
              <a:t>Afin de pouvoir donner plus d’ampleur et de continuer à développer notre club, nous recherchons des partenaires qui pourront nous soutenir financièrement.</a:t>
            </a:r>
          </a:p>
        </p:txBody>
      </p:sp>
      <p:sp>
        <p:nvSpPr>
          <p:cNvPr id="1038" name="Rectangle 1037">
            <a:extLst>
              <a:ext uri="{FF2B5EF4-FFF2-40B4-BE49-F238E27FC236}">
                <a16:creationId xmlns:a16="http://schemas.microsoft.com/office/drawing/2014/main" id="{3D4DA55C-026C-8CB8-07B2-4B1411725564}"/>
              </a:ext>
            </a:extLst>
          </p:cNvPr>
          <p:cNvSpPr/>
          <p:nvPr/>
        </p:nvSpPr>
        <p:spPr>
          <a:xfrm>
            <a:off x="3757903" y="5803392"/>
            <a:ext cx="4579942" cy="505779"/>
          </a:xfrm>
          <a:prstGeom prst="rect">
            <a:avLst/>
          </a:prstGeom>
        </p:spPr>
        <p:txBody>
          <a:bodyPr wrap="square" rtlCol="0">
            <a:spAutoFit/>
          </a:bodyPr>
          <a:lstStyle/>
          <a:p>
            <a:pPr algn="just">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Nager forme santé</a:t>
            </a:r>
          </a:p>
        </p:txBody>
      </p:sp>
      <p:sp>
        <p:nvSpPr>
          <p:cNvPr id="1039" name="Rectangle 1038">
            <a:extLst>
              <a:ext uri="{FF2B5EF4-FFF2-40B4-BE49-F238E27FC236}">
                <a16:creationId xmlns:a16="http://schemas.microsoft.com/office/drawing/2014/main" id="{0E0DA18B-46A4-F6A0-C561-5B8BD97CDC43}"/>
              </a:ext>
            </a:extLst>
          </p:cNvPr>
          <p:cNvSpPr/>
          <p:nvPr/>
        </p:nvSpPr>
        <p:spPr>
          <a:xfrm>
            <a:off x="4946525" y="395942"/>
            <a:ext cx="3434484" cy="505779"/>
          </a:xfrm>
          <a:prstGeom prst="rect">
            <a:avLst/>
          </a:prstGeom>
        </p:spPr>
        <p:txBody>
          <a:bodyPr wrap="square" rtlCol="0">
            <a:spAutoFit/>
          </a:bodyPr>
          <a:lstStyle/>
          <a:p>
            <a:pPr algn="just">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Compétition</a:t>
            </a:r>
          </a:p>
        </p:txBody>
      </p:sp>
      <p:sp>
        <p:nvSpPr>
          <p:cNvPr id="1040" name="Rectangle 1039">
            <a:extLst>
              <a:ext uri="{FF2B5EF4-FFF2-40B4-BE49-F238E27FC236}">
                <a16:creationId xmlns:a16="http://schemas.microsoft.com/office/drawing/2014/main" id="{5117761D-C0D6-9135-7464-C50F00F7C5E5}"/>
              </a:ext>
            </a:extLst>
          </p:cNvPr>
          <p:cNvSpPr/>
          <p:nvPr/>
        </p:nvSpPr>
        <p:spPr>
          <a:xfrm>
            <a:off x="861568" y="5483144"/>
            <a:ext cx="2109878" cy="503408"/>
          </a:xfrm>
          <a:prstGeom prst="rect">
            <a:avLst/>
          </a:prstGeom>
        </p:spPr>
        <p:txBody>
          <a:bodyPr wrap="square" rtlCol="0">
            <a:spAutoFit/>
          </a:bodyPr>
          <a:lstStyle/>
          <a:p>
            <a:pPr algn="just" rtl="0">
              <a:lnSpc>
                <a:spcPct val="120000"/>
              </a:lnSpc>
            </a:pPr>
            <a:r>
              <a:rPr lang="fr-FR" sz="3200" i="1">
                <a:solidFill>
                  <a:srgbClr val="FFE3D9"/>
                </a:solidFill>
                <a:latin typeface="Arial Black" panose="020B0A04020102020204" pitchFamily="34" charset="0"/>
                <a:ea typeface="Lato Black" panose="020F0502020204030203" pitchFamily="34" charset="0"/>
                <a:cs typeface="Lato Black" panose="020F0502020204030203" pitchFamily="34" charset="0"/>
              </a:rPr>
              <a:t>Loisir</a:t>
            </a:r>
            <a:endParaRPr lang="fr-FR" sz="3200" i="1">
              <a:solidFill>
                <a:srgbClr val="FFE3D9"/>
              </a:solidFill>
              <a:latin typeface="Arial" panose="020B0604020202020204" pitchFamily="34" charset="0"/>
              <a:ea typeface="Lato" panose="020F0502020204030203" pitchFamily="34" charset="0"/>
              <a:cs typeface="Arial" panose="020B0604020202020204" pitchFamily="34" charset="0"/>
            </a:endParaRPr>
          </a:p>
        </p:txBody>
      </p:sp>
      <p:pic>
        <p:nvPicPr>
          <p:cNvPr id="6146" name="Picture 2">
            <a:extLst>
              <a:ext uri="{FF2B5EF4-FFF2-40B4-BE49-F238E27FC236}">
                <a16:creationId xmlns:a16="http://schemas.microsoft.com/office/drawing/2014/main" id="{A14B8AC4-8F55-62A9-2D6E-1627255AF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2826" y="2452783"/>
            <a:ext cx="3139713" cy="195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0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541E74-1AEE-4ECA-FE01-DFF46439F28D}"/>
              </a:ext>
            </a:extLst>
          </p:cNvPr>
          <p:cNvPicPr>
            <a:picLocks noChangeAspect="1"/>
          </p:cNvPicPr>
          <p:nvPr/>
        </p:nvPicPr>
        <p:blipFill rotWithShape="1">
          <a:blip r:embed="rId3"/>
          <a:srcRect l="24378" t="57948" r="28990" b="3547"/>
          <a:stretch/>
        </p:blipFill>
        <p:spPr>
          <a:xfrm>
            <a:off x="5070300" y="1231191"/>
            <a:ext cx="4705570" cy="4371186"/>
          </a:xfrm>
          <a:prstGeom prst="rect">
            <a:avLst/>
          </a:prstGeom>
        </p:spPr>
      </p:pic>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sp>
        <p:nvSpPr>
          <p:cNvPr id="2" name="Zone de texte 23">
            <a:extLst>
              <a:ext uri="{FF2B5EF4-FFF2-40B4-BE49-F238E27FC236}">
                <a16:creationId xmlns:a16="http://schemas.microsoft.com/office/drawing/2014/main" id="{C49C6732-EF4E-BE0B-BBC7-973CDA6EA924}"/>
              </a:ext>
            </a:extLst>
          </p:cNvPr>
          <p:cNvSpPr txBox="1"/>
          <p:nvPr/>
        </p:nvSpPr>
        <p:spPr>
          <a:xfrm>
            <a:off x="381000" y="243235"/>
            <a:ext cx="6099463"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Présentation du club</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58" name="ZoneTexte 57">
            <a:extLst>
              <a:ext uri="{FF2B5EF4-FFF2-40B4-BE49-F238E27FC236}">
                <a16:creationId xmlns:a16="http://schemas.microsoft.com/office/drawing/2014/main" id="{BA762F0C-22D9-5FA5-2CF0-899DBF49ECCF}"/>
              </a:ext>
            </a:extLst>
          </p:cNvPr>
          <p:cNvSpPr txBox="1"/>
          <p:nvPr/>
        </p:nvSpPr>
        <p:spPr>
          <a:xfrm>
            <a:off x="146498" y="989520"/>
            <a:ext cx="5015343" cy="3070071"/>
          </a:xfrm>
          <a:prstGeom prst="rect">
            <a:avLst/>
          </a:prstGeom>
          <a:noFill/>
        </p:spPr>
        <p:txBody>
          <a:bodyPr wrap="square">
            <a:spAutoFit/>
          </a:bodyPr>
          <a:lstStyle/>
          <a:p>
            <a:pPr algn="just"/>
            <a:r>
              <a:rPr lang="fr-FR" sz="1200" b="1">
                <a:solidFill>
                  <a:srgbClr val="2B2A29"/>
                </a:solidFill>
                <a:latin typeface="Arial" panose="020B0604020202020204" pitchFamily="34" charset="0"/>
                <a:ea typeface="Lato" panose="020F0502020204030203" pitchFamily="34" charset="0"/>
                <a:cs typeface="Arial" panose="020B0604020202020204" pitchFamily="34" charset="0"/>
              </a:rPr>
              <a:t>L’Aquatique Club Amboisien c’est : </a:t>
            </a:r>
          </a:p>
          <a:p>
            <a:pPr lvl="1"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lvl="1"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lvl="1" algn="just"/>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Du loisir</a:t>
            </a:r>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 : le plaisir de nager et de la maîtrise parfaite des 4 nages </a:t>
            </a:r>
          </a:p>
          <a:p>
            <a:pPr lvl="1" algn="just"/>
            <a:endParaRPr lang="fr-FR" sz="1400" b="1">
              <a:solidFill>
                <a:srgbClr val="2B2A29"/>
              </a:solidFill>
              <a:latin typeface="Arial" panose="020B0604020202020204" pitchFamily="34" charset="0"/>
              <a:ea typeface="Lato" panose="020F0502020204030203" pitchFamily="34" charset="0"/>
              <a:cs typeface="Arial" panose="020B0604020202020204" pitchFamily="34" charset="0"/>
            </a:endParaRPr>
          </a:p>
          <a:p>
            <a:pPr lvl="1" algn="just"/>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De la compétition </a:t>
            </a:r>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 1/3 de compétiteurs qui trustent les podiums départementaux, régionaux et nationaux. </a:t>
            </a:r>
          </a:p>
          <a:p>
            <a:pPr lvl="1" algn="just"/>
            <a:endParaRPr lang="fr-FR" sz="1400" b="1">
              <a:solidFill>
                <a:srgbClr val="2B2A29"/>
              </a:solidFill>
              <a:latin typeface="Arial" panose="020B0604020202020204" pitchFamily="34" charset="0"/>
              <a:ea typeface="Lato" panose="020F0502020204030203" pitchFamily="34" charset="0"/>
              <a:cs typeface="Arial" panose="020B0604020202020204" pitchFamily="34" charset="0"/>
            </a:endParaRPr>
          </a:p>
          <a:p>
            <a:pPr lvl="1" algn="just"/>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Du sport santé </a:t>
            </a:r>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 activité de nage adaptée au besoin des personnes (mal de dos, obésité, problème cardiaque…) </a:t>
            </a:r>
          </a:p>
          <a:p>
            <a:pPr lvl="1" algn="just"/>
            <a:endParaRPr lang="fr-FR" sz="1400" b="1">
              <a:solidFill>
                <a:schemeClr val="accent1"/>
              </a:solidFill>
              <a:latin typeface="Arial" panose="020B0604020202020204" pitchFamily="34" charset="0"/>
              <a:ea typeface="Lato" panose="020F0502020204030203" pitchFamily="34" charset="0"/>
              <a:cs typeface="Arial" panose="020B0604020202020204" pitchFamily="34" charset="0"/>
            </a:endParaRPr>
          </a:p>
          <a:p>
            <a:pPr lvl="1" algn="just"/>
            <a:r>
              <a:rPr lang="fr-FR" sz="1400" i="1">
                <a:solidFill>
                  <a:schemeClr val="accent1"/>
                </a:solidFill>
                <a:latin typeface="Arial" panose="020B0604020202020204" pitchFamily="34" charset="0"/>
                <a:ea typeface="Lato" panose="020F0502020204030203" pitchFamily="34" charset="0"/>
                <a:cs typeface="Arial" panose="020B0604020202020204" pitchFamily="34" charset="0"/>
              </a:rPr>
              <a:t>Nouveauté 2023 :</a:t>
            </a:r>
          </a:p>
          <a:p>
            <a:pPr lvl="1" algn="just"/>
            <a:endParaRPr lang="fr-FR" sz="1400" b="1">
              <a:solidFill>
                <a:schemeClr val="accent1"/>
              </a:solidFill>
              <a:latin typeface="Arial" panose="020B0604020202020204" pitchFamily="34" charset="0"/>
              <a:ea typeface="Lato" panose="020F0502020204030203" pitchFamily="34" charset="0"/>
              <a:cs typeface="Arial" panose="020B0604020202020204" pitchFamily="34" charset="0"/>
            </a:endParaRPr>
          </a:p>
          <a:p>
            <a:pPr lvl="1" algn="just"/>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De l’initiation à la natation artistique </a:t>
            </a:r>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 le plaisir d’allier grâce du mouvement à l’activité sportive</a:t>
            </a:r>
          </a:p>
          <a:p>
            <a:pPr lvl="1" algn="just"/>
            <a:endParaRPr lang="fr-FR" sz="1400" b="1">
              <a:solidFill>
                <a:schemeClr val="accent1"/>
              </a:solidFill>
              <a:latin typeface="Arial" panose="020B0604020202020204" pitchFamily="34" charset="0"/>
              <a:ea typeface="Lato" panose="020F0502020204030203" pitchFamily="34" charset="0"/>
              <a:cs typeface="Arial" panose="020B0604020202020204" pitchFamily="34" charset="0"/>
            </a:endParaRPr>
          </a:p>
          <a:p>
            <a:pPr lvl="1" algn="just"/>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Du triathlon en compétition &amp; loisir </a:t>
            </a:r>
            <a:r>
              <a:rPr lang="fr-FR" sz="1400" b="1">
                <a:solidFill>
                  <a:srgbClr val="2B2A29"/>
                </a:solidFill>
                <a:latin typeface="Arial" panose="020B0604020202020204" pitchFamily="34" charset="0"/>
                <a:ea typeface="Lato" panose="020F0502020204030203" pitchFamily="34" charset="0"/>
                <a:cs typeface="Arial" panose="020B0604020202020204" pitchFamily="34" charset="0"/>
              </a:rPr>
              <a:t>: ressentir l’adrénaline du triple effort</a:t>
            </a:r>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a:p>
            <a:pPr lvl="1" algn="just"/>
            <a:endParaRPr lang="fr-FR" sz="1200" b="1">
              <a:solidFill>
                <a:srgbClr val="2B2A29"/>
              </a:solidFill>
              <a:latin typeface="Arial" panose="020B0604020202020204" pitchFamily="34" charset="0"/>
              <a:ea typeface="Lato" panose="020F0502020204030203"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76056FB4-8092-83A6-9E78-2E22CBE983C9}"/>
              </a:ext>
              <a:ext uri="{C183D7F6-B498-43B3-948B-1728B52AA6E4}">
                <adec:decorative xmlns:adec="http://schemas.microsoft.com/office/drawing/2017/decorative" val="1"/>
              </a:ext>
            </a:extLst>
          </p:cNvPr>
          <p:cNvGrpSpPr/>
          <p:nvPr/>
        </p:nvGrpSpPr>
        <p:grpSpPr>
          <a:xfrm>
            <a:off x="10247067" y="2892044"/>
            <a:ext cx="259660" cy="259660"/>
            <a:chOff x="2288721" y="2772229"/>
            <a:chExt cx="2471965" cy="2471965"/>
          </a:xfrm>
        </p:grpSpPr>
        <p:sp>
          <p:nvSpPr>
            <p:cNvPr id="18" name="Ovale 14">
              <a:extLst>
                <a:ext uri="{FF2B5EF4-FFF2-40B4-BE49-F238E27FC236}">
                  <a16:creationId xmlns:a16="http://schemas.microsoft.com/office/drawing/2014/main" id="{AB2EF74D-E786-5758-1B67-D1D62E3981E4}"/>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19" name="Forme libre 29">
              <a:extLst>
                <a:ext uri="{FF2B5EF4-FFF2-40B4-BE49-F238E27FC236}">
                  <a16:creationId xmlns:a16="http://schemas.microsoft.com/office/drawing/2014/main" id="{DC30CFFD-44C9-01F3-428B-15FF5541C39D}"/>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0" name="Groupe 19">
            <a:extLst>
              <a:ext uri="{FF2B5EF4-FFF2-40B4-BE49-F238E27FC236}">
                <a16:creationId xmlns:a16="http://schemas.microsoft.com/office/drawing/2014/main" id="{E7FDBAC2-13E1-3560-300F-63C17F8C9006}"/>
              </a:ext>
              <a:ext uri="{C183D7F6-B498-43B3-948B-1728B52AA6E4}">
                <adec:decorative xmlns:adec="http://schemas.microsoft.com/office/drawing/2017/decorative" val="1"/>
              </a:ext>
            </a:extLst>
          </p:cNvPr>
          <p:cNvGrpSpPr/>
          <p:nvPr/>
        </p:nvGrpSpPr>
        <p:grpSpPr>
          <a:xfrm>
            <a:off x="10238651" y="3365737"/>
            <a:ext cx="259660" cy="259660"/>
            <a:chOff x="2288721" y="2772229"/>
            <a:chExt cx="2471965" cy="2471965"/>
          </a:xfrm>
        </p:grpSpPr>
        <p:sp>
          <p:nvSpPr>
            <p:cNvPr id="21" name="Ovale 21">
              <a:extLst>
                <a:ext uri="{FF2B5EF4-FFF2-40B4-BE49-F238E27FC236}">
                  <a16:creationId xmlns:a16="http://schemas.microsoft.com/office/drawing/2014/main" id="{C7B78412-5495-401D-DF66-9F5328E29B5B}"/>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2" name="Forme libre 29">
              <a:extLst>
                <a:ext uri="{FF2B5EF4-FFF2-40B4-BE49-F238E27FC236}">
                  <a16:creationId xmlns:a16="http://schemas.microsoft.com/office/drawing/2014/main" id="{A7B35B90-75C0-B9DE-9DE0-BF56EA7966E2}"/>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grpSp>
        <p:nvGrpSpPr>
          <p:cNvPr id="23" name="Groupe 22">
            <a:extLst>
              <a:ext uri="{FF2B5EF4-FFF2-40B4-BE49-F238E27FC236}">
                <a16:creationId xmlns:a16="http://schemas.microsoft.com/office/drawing/2014/main" id="{E45DA1E3-29D0-1F6D-80CB-C5EF3567E726}"/>
              </a:ext>
              <a:ext uri="{C183D7F6-B498-43B3-948B-1728B52AA6E4}">
                <adec:decorative xmlns:adec="http://schemas.microsoft.com/office/drawing/2017/decorative" val="1"/>
              </a:ext>
            </a:extLst>
          </p:cNvPr>
          <p:cNvGrpSpPr/>
          <p:nvPr/>
        </p:nvGrpSpPr>
        <p:grpSpPr>
          <a:xfrm>
            <a:off x="10229102" y="3955473"/>
            <a:ext cx="259660" cy="259660"/>
            <a:chOff x="2288721" y="2772229"/>
            <a:chExt cx="2471965" cy="2471965"/>
          </a:xfrm>
        </p:grpSpPr>
        <p:sp>
          <p:nvSpPr>
            <p:cNvPr id="24" name="Ovale 30">
              <a:extLst>
                <a:ext uri="{FF2B5EF4-FFF2-40B4-BE49-F238E27FC236}">
                  <a16:creationId xmlns:a16="http://schemas.microsoft.com/office/drawing/2014/main" id="{76F28C20-E172-3404-B28C-8819BD79FE0C}"/>
                </a:ext>
              </a:extLst>
            </p:cNvPr>
            <p:cNvSpPr/>
            <p:nvPr/>
          </p:nvSpPr>
          <p:spPr>
            <a:xfrm>
              <a:off x="2288721" y="2772229"/>
              <a:ext cx="2471965" cy="24719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latin typeface="Arial" panose="020B0604020202020204" pitchFamily="34" charset="0"/>
                <a:ea typeface="Lato" panose="020F0502020204030203" pitchFamily="34" charset="0"/>
                <a:cs typeface="Arial" panose="020B0604020202020204" pitchFamily="34" charset="0"/>
              </a:endParaRPr>
            </a:p>
          </p:txBody>
        </p:sp>
        <p:sp>
          <p:nvSpPr>
            <p:cNvPr id="25" name="Forme libre 29">
              <a:extLst>
                <a:ext uri="{FF2B5EF4-FFF2-40B4-BE49-F238E27FC236}">
                  <a16:creationId xmlns:a16="http://schemas.microsoft.com/office/drawing/2014/main" id="{4E04076A-6110-FD15-1A88-32ACA449864E}"/>
                </a:ext>
              </a:extLst>
            </p:cNvPr>
            <p:cNvSpPr>
              <a:spLocks/>
            </p:cNvSpPr>
            <p:nvPr/>
          </p:nvSpPr>
          <p:spPr bwMode="auto">
            <a:xfrm>
              <a:off x="2804183" y="3513718"/>
              <a:ext cx="1503332" cy="1160049"/>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rtlCol="0"/>
            <a:lstStyle/>
            <a:p>
              <a:pPr rtl="0"/>
              <a:endParaRPr lang="fr-FR">
                <a:latin typeface="Arial" panose="020B0604020202020204" pitchFamily="34" charset="0"/>
                <a:ea typeface="Lato" panose="020F0502020204030203"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2A322051-7D82-0EB5-B2C4-C7517C971912}"/>
              </a:ext>
              <a:ext uri="{C183D7F6-B498-43B3-948B-1728B52AA6E4}">
                <adec:decorative xmlns:adec="http://schemas.microsoft.com/office/drawing/2017/decorative" val="1"/>
              </a:ext>
            </a:extLst>
          </p:cNvPr>
          <p:cNvSpPr/>
          <p:nvPr/>
        </p:nvSpPr>
        <p:spPr>
          <a:xfrm>
            <a:off x="9652000" y="1903153"/>
            <a:ext cx="2540000"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aphicFrame>
        <p:nvGraphicFramePr>
          <p:cNvPr id="26" name="Graphique 44" descr="Style graphique en secteurs">
            <a:extLst>
              <a:ext uri="{FF2B5EF4-FFF2-40B4-BE49-F238E27FC236}">
                <a16:creationId xmlns:a16="http://schemas.microsoft.com/office/drawing/2014/main" id="{AB2C0336-A35E-4390-419B-4464F799A755}"/>
              </a:ext>
            </a:extLst>
          </p:cNvPr>
          <p:cNvGraphicFramePr/>
          <p:nvPr>
            <p:extLst>
              <p:ext uri="{D42A27DB-BD31-4B8C-83A1-F6EECF244321}">
                <p14:modId xmlns:p14="http://schemas.microsoft.com/office/powerpoint/2010/main" val="2951210835"/>
              </p:ext>
            </p:extLst>
          </p:nvPr>
        </p:nvGraphicFramePr>
        <p:xfrm>
          <a:off x="10033000" y="1927217"/>
          <a:ext cx="1769456" cy="2163990"/>
        </p:xfrm>
        <a:graphic>
          <a:graphicData uri="http://schemas.openxmlformats.org/drawingml/2006/chart">
            <c:chart xmlns:c="http://schemas.openxmlformats.org/drawingml/2006/chart" xmlns:r="http://schemas.openxmlformats.org/officeDocument/2006/relationships" r:id="rId4"/>
          </a:graphicData>
        </a:graphic>
      </p:graphicFrame>
      <p:sp>
        <p:nvSpPr>
          <p:cNvPr id="27" name="Ovale 45">
            <a:extLst>
              <a:ext uri="{FF2B5EF4-FFF2-40B4-BE49-F238E27FC236}">
                <a16:creationId xmlns:a16="http://schemas.microsoft.com/office/drawing/2014/main" id="{80E13D2C-E66D-3DF5-E0BC-F6B55A1C690E}"/>
              </a:ext>
            </a:extLst>
          </p:cNvPr>
          <p:cNvSpPr/>
          <p:nvPr/>
        </p:nvSpPr>
        <p:spPr>
          <a:xfrm>
            <a:off x="10393213" y="2479337"/>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r>
              <a:rPr lang="fr-FR" sz="1900" dirty="0">
                <a:solidFill>
                  <a:schemeClr val="bg1"/>
                </a:solidFill>
                <a:latin typeface="Arial Black"/>
                <a:ea typeface="Lato Black"/>
                <a:cs typeface="Lato Black"/>
              </a:rPr>
              <a:t>333</a:t>
            </a:r>
            <a:endParaRPr lang="fr-FR" sz="1900"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28" name="Zone de texte 3">
            <a:extLst>
              <a:ext uri="{FF2B5EF4-FFF2-40B4-BE49-F238E27FC236}">
                <a16:creationId xmlns:a16="http://schemas.microsoft.com/office/drawing/2014/main" id="{265BA008-7E5C-3F6F-0C99-28FA2425407E}"/>
              </a:ext>
            </a:extLst>
          </p:cNvPr>
          <p:cNvSpPr txBox="1"/>
          <p:nvPr/>
        </p:nvSpPr>
        <p:spPr>
          <a:xfrm>
            <a:off x="10015878" y="1944645"/>
            <a:ext cx="1803699" cy="253916"/>
          </a:xfrm>
          <a:prstGeom prst="rect">
            <a:avLst/>
          </a:prstGeom>
          <a:noFill/>
        </p:spPr>
        <p:txBody>
          <a:bodyPr wrap="square" rtlCol="0">
            <a:spAutoFit/>
          </a:bodyPr>
          <a:lstStyle/>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Adhérents</a:t>
            </a:r>
          </a:p>
        </p:txBody>
      </p:sp>
      <p:sp>
        <p:nvSpPr>
          <p:cNvPr id="29" name="Rectangle 28">
            <a:extLst>
              <a:ext uri="{FF2B5EF4-FFF2-40B4-BE49-F238E27FC236}">
                <a16:creationId xmlns:a16="http://schemas.microsoft.com/office/drawing/2014/main" id="{87938AF3-EC25-6BAF-8E55-193CD5CBA84B}"/>
              </a:ext>
              <a:ext uri="{C183D7F6-B498-43B3-948B-1728B52AA6E4}">
                <adec:decorative xmlns:adec="http://schemas.microsoft.com/office/drawing/2017/decorative" val="1"/>
              </a:ext>
            </a:extLst>
          </p:cNvPr>
          <p:cNvSpPr/>
          <p:nvPr/>
        </p:nvSpPr>
        <p:spPr>
          <a:xfrm>
            <a:off x="-1" y="1916039"/>
            <a:ext cx="572655"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0" name="Zone de texte 3">
            <a:extLst>
              <a:ext uri="{FF2B5EF4-FFF2-40B4-BE49-F238E27FC236}">
                <a16:creationId xmlns:a16="http://schemas.microsoft.com/office/drawing/2014/main" id="{CEC77039-80F1-788B-DD66-D7A4F7F3E6AB}"/>
              </a:ext>
            </a:extLst>
          </p:cNvPr>
          <p:cNvSpPr txBox="1"/>
          <p:nvPr/>
        </p:nvSpPr>
        <p:spPr>
          <a:xfrm>
            <a:off x="9701661" y="3758644"/>
            <a:ext cx="2540000" cy="415498"/>
          </a:xfrm>
          <a:prstGeom prst="rect">
            <a:avLst/>
          </a:prstGeom>
          <a:noFill/>
        </p:spPr>
        <p:txBody>
          <a:bodyPr wrap="square" rtlCol="0">
            <a:spAutoFit/>
          </a:bodyPr>
          <a:lstStyle/>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2 sections</a:t>
            </a:r>
          </a:p>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5 activités principales</a:t>
            </a:r>
          </a:p>
        </p:txBody>
      </p:sp>
      <p:pic>
        <p:nvPicPr>
          <p:cNvPr id="31" name="Picture 2">
            <a:extLst>
              <a:ext uri="{FF2B5EF4-FFF2-40B4-BE49-F238E27FC236}">
                <a16:creationId xmlns:a16="http://schemas.microsoft.com/office/drawing/2014/main" id="{D978D498-A7D7-4CB0-46BF-A43914A4C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709" y="6382986"/>
            <a:ext cx="765907" cy="4308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a:extLst>
              <a:ext uri="{FF2B5EF4-FFF2-40B4-BE49-F238E27FC236}">
                <a16:creationId xmlns:a16="http://schemas.microsoft.com/office/drawing/2014/main" id="{013F42E9-A3F7-F93F-6438-EF46B1E70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058" y="6488805"/>
            <a:ext cx="741663" cy="3496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Ville d'Amboise - Loire Aventure">
            <a:extLst>
              <a:ext uri="{FF2B5EF4-FFF2-40B4-BE49-F238E27FC236}">
                <a16:creationId xmlns:a16="http://schemas.microsoft.com/office/drawing/2014/main" id="{4DFBCB23-EE31-F5C7-C38A-8B14DED25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5163" y="6444130"/>
            <a:ext cx="771003" cy="3496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Fédération française de natation — Wikipédia">
            <a:extLst>
              <a:ext uri="{FF2B5EF4-FFF2-40B4-BE49-F238E27FC236}">
                <a16:creationId xmlns:a16="http://schemas.microsoft.com/office/drawing/2014/main" id="{5A53084C-449E-2CE0-CE6A-3AF0A85C2D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442" y="6478273"/>
            <a:ext cx="580176" cy="3355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CREDIT AGRICOLE AMBOISE, 7 sq Anciens Combattants AFN, 37400 Amboise -  Banque (adresse, horaires, avis)">
            <a:extLst>
              <a:ext uri="{FF2B5EF4-FFF2-40B4-BE49-F238E27FC236}">
                <a16:creationId xmlns:a16="http://schemas.microsoft.com/office/drawing/2014/main" id="{CBB9178D-DFFB-0304-DD3D-093F4B0AF2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8157" y="6302384"/>
            <a:ext cx="555616" cy="55561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Un PLUi à revoir : lettre ouverte au président de la Communauté de Communes  du Val d'Amboise - SEPANT">
            <a:extLst>
              <a:ext uri="{FF2B5EF4-FFF2-40B4-BE49-F238E27FC236}">
                <a16:creationId xmlns:a16="http://schemas.microsoft.com/office/drawing/2014/main" id="{A047F281-13DD-C571-7CFA-38556933D6B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712" t="20513" r="16712" b="21129"/>
          <a:stretch/>
        </p:blipFill>
        <p:spPr bwMode="auto">
          <a:xfrm>
            <a:off x="1534986" y="6471221"/>
            <a:ext cx="580177" cy="3496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Les partenaires - Aquatique Club Amboisien">
            <a:extLst>
              <a:ext uri="{FF2B5EF4-FFF2-40B4-BE49-F238E27FC236}">
                <a16:creationId xmlns:a16="http://schemas.microsoft.com/office/drawing/2014/main" id="{7BA2EB63-5793-38EF-D35C-2AA532793E5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214" r="5411" b="16673"/>
          <a:stretch/>
        </p:blipFill>
        <p:spPr bwMode="auto">
          <a:xfrm>
            <a:off x="7080859" y="6328074"/>
            <a:ext cx="674746" cy="42279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BERNEUX CONSTRUCTION | LinkedIn">
            <a:extLst>
              <a:ext uri="{FF2B5EF4-FFF2-40B4-BE49-F238E27FC236}">
                <a16:creationId xmlns:a16="http://schemas.microsoft.com/office/drawing/2014/main" id="{7203D6FA-2D4E-CC18-700D-66E48F21F1D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337" t="28686" b="33065"/>
          <a:stretch/>
        </p:blipFill>
        <p:spPr bwMode="auto">
          <a:xfrm>
            <a:off x="5234981" y="6382986"/>
            <a:ext cx="854195" cy="34882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Loire Renovation | Nazelles">
            <a:extLst>
              <a:ext uri="{FF2B5EF4-FFF2-40B4-BE49-F238E27FC236}">
                <a16:creationId xmlns:a16="http://schemas.microsoft.com/office/drawing/2014/main" id="{32FD4F99-C5A1-8813-310C-E2FF0BEC76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51916" y="6397841"/>
            <a:ext cx="663725" cy="331863"/>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 49">
            <a:extLst>
              <a:ext uri="{FF2B5EF4-FFF2-40B4-BE49-F238E27FC236}">
                <a16:creationId xmlns:a16="http://schemas.microsoft.com/office/drawing/2014/main" id="{B864C7DC-0901-2C98-5E82-120E1E7178BC}"/>
              </a:ext>
            </a:extLst>
          </p:cNvPr>
          <p:cNvPicPr>
            <a:picLocks noChangeAspect="1"/>
          </p:cNvPicPr>
          <p:nvPr/>
        </p:nvPicPr>
        <p:blipFill rotWithShape="1">
          <a:blip r:embed="rId14"/>
          <a:srcRect b="61435"/>
          <a:stretch/>
        </p:blipFill>
        <p:spPr>
          <a:xfrm>
            <a:off x="8432098" y="6430356"/>
            <a:ext cx="839786" cy="317321"/>
          </a:xfrm>
          <a:prstGeom prst="rect">
            <a:avLst/>
          </a:prstGeom>
        </p:spPr>
      </p:pic>
      <p:pic>
        <p:nvPicPr>
          <p:cNvPr id="51" name="Picture 8" descr="Les partenaires - Aquatique Club Amboisien">
            <a:extLst>
              <a:ext uri="{FF2B5EF4-FFF2-40B4-BE49-F238E27FC236}">
                <a16:creationId xmlns:a16="http://schemas.microsoft.com/office/drawing/2014/main" id="{2A890273-A503-A63F-0361-4446491593E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908" t="7117" r="7148"/>
          <a:stretch/>
        </p:blipFill>
        <p:spPr bwMode="auto">
          <a:xfrm>
            <a:off x="9719902" y="6379869"/>
            <a:ext cx="506875" cy="3551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57CD6EDA-ACB1-150E-7EA8-BBD770CF17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27426" y="6290745"/>
            <a:ext cx="346870" cy="48604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id="{A1D0E9F7-9DAB-B258-BDF4-54F6DEEE7CF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148" t="26347" r="7982" b="7299"/>
          <a:stretch/>
        </p:blipFill>
        <p:spPr bwMode="auto">
          <a:xfrm>
            <a:off x="6693787" y="6403096"/>
            <a:ext cx="449364" cy="3550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a:extLst>
              <a:ext uri="{FF2B5EF4-FFF2-40B4-BE49-F238E27FC236}">
                <a16:creationId xmlns:a16="http://schemas.microsoft.com/office/drawing/2014/main" id="{929BFC8D-0978-53D8-8CBE-A7FD42EE96D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294" t="8474" r="8038" b="6667"/>
          <a:stretch/>
        </p:blipFill>
        <p:spPr bwMode="auto">
          <a:xfrm>
            <a:off x="9306497" y="6373050"/>
            <a:ext cx="330870" cy="3355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a:extLst>
              <a:ext uri="{FF2B5EF4-FFF2-40B4-BE49-F238E27FC236}">
                <a16:creationId xmlns:a16="http://schemas.microsoft.com/office/drawing/2014/main" id="{C3437520-06B0-85A6-345A-4DD503AA81C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36324" y="6328402"/>
            <a:ext cx="740563" cy="4483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a:extLst>
              <a:ext uri="{FF2B5EF4-FFF2-40B4-BE49-F238E27FC236}">
                <a16:creationId xmlns:a16="http://schemas.microsoft.com/office/drawing/2014/main" id="{381A3D50-715A-5655-A990-C2EADA23BA7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18319" y="6379869"/>
            <a:ext cx="552715" cy="3678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a:extLst>
              <a:ext uri="{FF2B5EF4-FFF2-40B4-BE49-F238E27FC236}">
                <a16:creationId xmlns:a16="http://schemas.microsoft.com/office/drawing/2014/main" id="{F26F2034-03C4-BBE3-1E0E-8E4219473EA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07915" y="6379869"/>
            <a:ext cx="355136" cy="35513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4">
            <a:extLst>
              <a:ext uri="{FF2B5EF4-FFF2-40B4-BE49-F238E27FC236}">
                <a16:creationId xmlns:a16="http://schemas.microsoft.com/office/drawing/2014/main" id="{DEB19FDB-0FC9-2B89-FD41-CF0D2B6669BF}"/>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6966" t="4960" r="6499" b="13152"/>
          <a:stretch/>
        </p:blipFill>
        <p:spPr bwMode="auto">
          <a:xfrm>
            <a:off x="4284264" y="6346727"/>
            <a:ext cx="403893" cy="4669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Fédération Française de Triathlon - Home | Facebook">
            <a:extLst>
              <a:ext uri="{FF2B5EF4-FFF2-40B4-BE49-F238E27FC236}">
                <a16:creationId xmlns:a16="http://schemas.microsoft.com/office/drawing/2014/main" id="{A8B09E66-5E3C-A975-C659-C45D339D1E5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5206" y="6379869"/>
            <a:ext cx="454188" cy="4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337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2" name="Rectangle 1"/>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9" name="Rectangle 48"/>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44" name="Rectangle 43">
            <a:extLst>
              <a:ext uri="{C183D7F6-B498-43B3-948B-1728B52AA6E4}">
                <adec:decorative xmlns:adec="http://schemas.microsoft.com/office/drawing/2017/decorative" val="1"/>
              </a:ext>
            </a:extLst>
          </p:cNvPr>
          <p:cNvSpPr/>
          <p:nvPr/>
        </p:nvSpPr>
        <p:spPr>
          <a:xfrm>
            <a:off x="0" y="1376680"/>
            <a:ext cx="12192000"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aphicFrame>
        <p:nvGraphicFramePr>
          <p:cNvPr id="45" name="Graphique 44" descr="Style graphique en secteurs"/>
          <p:cNvGraphicFramePr/>
          <p:nvPr>
            <p:extLst>
              <p:ext uri="{D42A27DB-BD31-4B8C-83A1-F6EECF244321}">
                <p14:modId xmlns:p14="http://schemas.microsoft.com/office/powerpoint/2010/main" val="1916202144"/>
              </p:ext>
            </p:extLst>
          </p:nvPr>
        </p:nvGraphicFramePr>
        <p:xfrm>
          <a:off x="381000" y="1376680"/>
          <a:ext cx="1769456" cy="2163990"/>
        </p:xfrm>
        <a:graphic>
          <a:graphicData uri="http://schemas.openxmlformats.org/drawingml/2006/chart">
            <c:chart xmlns:c="http://schemas.openxmlformats.org/drawingml/2006/chart" xmlns:r="http://schemas.openxmlformats.org/officeDocument/2006/relationships" r:id="rId3"/>
          </a:graphicData>
        </a:graphic>
      </p:graphicFrame>
      <p:sp>
        <p:nvSpPr>
          <p:cNvPr id="46" name="Ovale 45"/>
          <p:cNvSpPr/>
          <p:nvPr/>
        </p:nvSpPr>
        <p:spPr>
          <a:xfrm>
            <a:off x="741213"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3</a:t>
            </a:r>
          </a:p>
        </p:txBody>
      </p:sp>
      <p:sp>
        <p:nvSpPr>
          <p:cNvPr id="4" name="Zone de texte 3"/>
          <p:cNvSpPr txBox="1"/>
          <p:nvPr/>
        </p:nvSpPr>
        <p:spPr>
          <a:xfrm>
            <a:off x="205914" y="3306568"/>
            <a:ext cx="2339102" cy="380873"/>
          </a:xfrm>
          <a:prstGeom prst="rect">
            <a:avLst/>
          </a:prstGeom>
          <a:noFill/>
        </p:spPr>
        <p:txBody>
          <a:bodyPr wrap="square" rtlCol="0">
            <a:spAutoFit/>
          </a:bodyPr>
          <a:lstStyle/>
          <a:p>
            <a:pPr algn="ctr"/>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Entraineurs</a:t>
            </a:r>
          </a:p>
          <a:p>
            <a:pPr algn="ctr"/>
            <a:r>
              <a:rPr lang="fr-FR" sz="1100" b="1">
                <a:solidFill>
                  <a:schemeClr val="accent1"/>
                </a:solidFill>
                <a:latin typeface="Arial" panose="020B0604020202020204" pitchFamily="34" charset="0"/>
                <a:ea typeface="Lato" panose="020F0502020204030203" pitchFamily="34" charset="0"/>
                <a:cs typeface="Arial" panose="020B0604020202020204" pitchFamily="34" charset="0"/>
              </a:rPr>
              <a:t>dont un contrat d’apprentissage</a:t>
            </a:r>
          </a:p>
        </p:txBody>
      </p:sp>
      <p:graphicFrame>
        <p:nvGraphicFramePr>
          <p:cNvPr id="88" name="Graphique 87" descr="Style graphique en secteurs"/>
          <p:cNvGraphicFramePr/>
          <p:nvPr>
            <p:extLst>
              <p:ext uri="{D42A27DB-BD31-4B8C-83A1-F6EECF244321}">
                <p14:modId xmlns:p14="http://schemas.microsoft.com/office/powerpoint/2010/main" val="2126098594"/>
              </p:ext>
            </p:extLst>
          </p:nvPr>
        </p:nvGraphicFramePr>
        <p:xfrm>
          <a:off x="2796136" y="1376680"/>
          <a:ext cx="1769456" cy="2163990"/>
        </p:xfrm>
        <a:graphic>
          <a:graphicData uri="http://schemas.openxmlformats.org/drawingml/2006/chart">
            <c:chart xmlns:c="http://schemas.openxmlformats.org/drawingml/2006/chart" xmlns:r="http://schemas.openxmlformats.org/officeDocument/2006/relationships" r:id="rId4"/>
          </a:graphicData>
        </a:graphic>
      </p:graphicFrame>
      <p:sp>
        <p:nvSpPr>
          <p:cNvPr id="89" name="Ovale 88"/>
          <p:cNvSpPr/>
          <p:nvPr/>
        </p:nvSpPr>
        <p:spPr>
          <a:xfrm>
            <a:off x="3156349"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000</a:t>
            </a:r>
          </a:p>
        </p:txBody>
      </p:sp>
      <p:sp>
        <p:nvSpPr>
          <p:cNvPr id="90" name="Zone de texte 89"/>
          <p:cNvSpPr txBox="1"/>
          <p:nvPr/>
        </p:nvSpPr>
        <p:spPr>
          <a:xfrm>
            <a:off x="2694061" y="3306568"/>
            <a:ext cx="1973618" cy="253916"/>
          </a:xfrm>
          <a:prstGeom prst="rect">
            <a:avLst/>
          </a:prstGeom>
          <a:noFill/>
        </p:spPr>
        <p:txBody>
          <a:bodyPr wrap="square" rtlCol="0">
            <a:spAutoFit/>
          </a:bodyPr>
          <a:lstStyle/>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Jeunes compétiteurs</a:t>
            </a:r>
          </a:p>
        </p:txBody>
      </p:sp>
      <p:graphicFrame>
        <p:nvGraphicFramePr>
          <p:cNvPr id="92" name="Graphique 91" descr="Style graphique en secteurs"/>
          <p:cNvGraphicFramePr/>
          <p:nvPr>
            <p:extLst>
              <p:ext uri="{D42A27DB-BD31-4B8C-83A1-F6EECF244321}">
                <p14:modId xmlns:p14="http://schemas.microsoft.com/office/powerpoint/2010/main" val="1592026987"/>
              </p:ext>
            </p:extLst>
          </p:nvPr>
        </p:nvGraphicFramePr>
        <p:xfrm>
          <a:off x="5211272" y="1376680"/>
          <a:ext cx="1769456" cy="2163990"/>
        </p:xfrm>
        <a:graphic>
          <a:graphicData uri="http://schemas.openxmlformats.org/drawingml/2006/chart">
            <c:chart xmlns:c="http://schemas.openxmlformats.org/drawingml/2006/chart" xmlns:r="http://schemas.openxmlformats.org/officeDocument/2006/relationships" r:id="rId5"/>
          </a:graphicData>
        </a:graphic>
      </p:graphicFrame>
      <p:sp>
        <p:nvSpPr>
          <p:cNvPr id="93" name="Ovale 92"/>
          <p:cNvSpPr/>
          <p:nvPr/>
        </p:nvSpPr>
        <p:spPr>
          <a:xfrm>
            <a:off x="5571485"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62</a:t>
            </a:r>
          </a:p>
        </p:txBody>
      </p:sp>
      <p:sp>
        <p:nvSpPr>
          <p:cNvPr id="94" name="Zone de texte 93"/>
          <p:cNvSpPr txBox="1"/>
          <p:nvPr/>
        </p:nvSpPr>
        <p:spPr>
          <a:xfrm>
            <a:off x="5252666" y="3306568"/>
            <a:ext cx="1686680" cy="253916"/>
          </a:xfrm>
          <a:prstGeom prst="rect">
            <a:avLst/>
          </a:prstGeom>
          <a:noFill/>
        </p:spPr>
        <p:txBody>
          <a:bodyPr wrap="square" rtlCol="0">
            <a:spAutoFit/>
          </a:bodyPr>
          <a:lstStyle/>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Nage forme santé</a:t>
            </a:r>
          </a:p>
        </p:txBody>
      </p:sp>
      <p:graphicFrame>
        <p:nvGraphicFramePr>
          <p:cNvPr id="96" name="Graphique 95" descr="Style graphique en secteurs"/>
          <p:cNvGraphicFramePr/>
          <p:nvPr>
            <p:extLst>
              <p:ext uri="{D42A27DB-BD31-4B8C-83A1-F6EECF244321}">
                <p14:modId xmlns:p14="http://schemas.microsoft.com/office/powerpoint/2010/main" val="3417489893"/>
              </p:ext>
            </p:extLst>
          </p:nvPr>
        </p:nvGraphicFramePr>
        <p:xfrm>
          <a:off x="7626408" y="1376680"/>
          <a:ext cx="1769456" cy="2163990"/>
        </p:xfrm>
        <a:graphic>
          <a:graphicData uri="http://schemas.openxmlformats.org/drawingml/2006/chart">
            <c:chart xmlns:c="http://schemas.openxmlformats.org/drawingml/2006/chart" xmlns:r="http://schemas.openxmlformats.org/officeDocument/2006/relationships" r:id="rId6"/>
          </a:graphicData>
        </a:graphic>
      </p:graphicFrame>
      <p:sp>
        <p:nvSpPr>
          <p:cNvPr id="97" name="Ovale 96"/>
          <p:cNvSpPr/>
          <p:nvPr/>
        </p:nvSpPr>
        <p:spPr>
          <a:xfrm>
            <a:off x="7986621"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205</a:t>
            </a:r>
          </a:p>
        </p:txBody>
      </p:sp>
      <p:sp>
        <p:nvSpPr>
          <p:cNvPr id="98" name="Zone de texte 97"/>
          <p:cNvSpPr txBox="1"/>
          <p:nvPr/>
        </p:nvSpPr>
        <p:spPr>
          <a:xfrm>
            <a:off x="8125462" y="3306568"/>
            <a:ext cx="771366" cy="253916"/>
          </a:xfrm>
          <a:prstGeom prst="rect">
            <a:avLst/>
          </a:prstGeom>
          <a:noFill/>
        </p:spPr>
        <p:txBody>
          <a:bodyPr wrap="square" rtlCol="0">
            <a:spAutoFit/>
          </a:bodyPr>
          <a:lstStyle/>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Loisirs</a:t>
            </a:r>
          </a:p>
        </p:txBody>
      </p:sp>
      <p:graphicFrame>
        <p:nvGraphicFramePr>
          <p:cNvPr id="100" name="Graphique 99" descr="Style graphique en secteurs"/>
          <p:cNvGraphicFramePr/>
          <p:nvPr>
            <p:extLst>
              <p:ext uri="{D42A27DB-BD31-4B8C-83A1-F6EECF244321}">
                <p14:modId xmlns:p14="http://schemas.microsoft.com/office/powerpoint/2010/main" val="3970485090"/>
              </p:ext>
            </p:extLst>
          </p:nvPr>
        </p:nvGraphicFramePr>
        <p:xfrm>
          <a:off x="10041544" y="1376680"/>
          <a:ext cx="1769456" cy="2163990"/>
        </p:xfrm>
        <a:graphic>
          <a:graphicData uri="http://schemas.openxmlformats.org/drawingml/2006/chart">
            <c:chart xmlns:c="http://schemas.openxmlformats.org/drawingml/2006/chart" xmlns:r="http://schemas.openxmlformats.org/officeDocument/2006/relationships" r:id="rId7"/>
          </a:graphicData>
        </a:graphic>
      </p:graphicFrame>
      <p:sp>
        <p:nvSpPr>
          <p:cNvPr id="101" name="Ovale 100"/>
          <p:cNvSpPr/>
          <p:nvPr/>
        </p:nvSpPr>
        <p:spPr>
          <a:xfrm>
            <a:off x="10401757"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100 </a:t>
            </a:r>
          </a:p>
          <a:p>
            <a:pPr algn="ctr"/>
            <a:r>
              <a:rPr lang="fr-FR" sz="1600">
                <a:solidFill>
                  <a:schemeClr val="bg1"/>
                </a:solidFill>
                <a:latin typeface="Arial" panose="020B0604020202020204" pitchFamily="34" charset="0"/>
                <a:ea typeface="Lato Black" panose="020F0502020204030203" pitchFamily="34" charset="0"/>
                <a:cs typeface="Arial" panose="020B0604020202020204" pitchFamily="34" charset="0"/>
              </a:rPr>
              <a:t>K €</a:t>
            </a:r>
          </a:p>
        </p:txBody>
      </p:sp>
      <p:sp>
        <p:nvSpPr>
          <p:cNvPr id="104" name="Zone de texte 103"/>
          <p:cNvSpPr txBox="1"/>
          <p:nvPr/>
        </p:nvSpPr>
        <p:spPr>
          <a:xfrm>
            <a:off x="10526171" y="3306568"/>
            <a:ext cx="800219" cy="253916"/>
          </a:xfrm>
          <a:prstGeom prst="rect">
            <a:avLst/>
          </a:prstGeom>
          <a:noFill/>
        </p:spPr>
        <p:txBody>
          <a:bodyPr wrap="square" rtlCol="0">
            <a:spAutoFit/>
          </a:bodyPr>
          <a:lstStyle/>
          <a:p>
            <a:pPr algn="ctr" rtl="0"/>
            <a:r>
              <a:rPr lang="fr-FR" sz="1400" b="1">
                <a:solidFill>
                  <a:schemeClr val="accent1"/>
                </a:solidFill>
                <a:latin typeface="Arial" panose="020B0604020202020204" pitchFamily="34" charset="0"/>
                <a:ea typeface="Lato" panose="020F0502020204030203" pitchFamily="34" charset="0"/>
                <a:cs typeface="Arial" panose="020B0604020202020204" pitchFamily="34" charset="0"/>
              </a:rPr>
              <a:t>Budget</a:t>
            </a:r>
          </a:p>
        </p:txBody>
      </p:sp>
      <p:sp>
        <p:nvSpPr>
          <p:cNvPr id="5" name="Titre 4" hidden="1">
            <a:extLst>
              <a:ext uri="{FF2B5EF4-FFF2-40B4-BE49-F238E27FC236}">
                <a16:creationId xmlns:a16="http://schemas.microsoft.com/office/drawing/2014/main" id="{91EB68CD-5A94-4E59-AA75-8FF956921CC1}"/>
              </a:ext>
            </a:extLst>
          </p:cNvPr>
          <p:cNvSpPr>
            <a:spLocks noGrp="1"/>
          </p:cNvSpPr>
          <p:nvPr>
            <p:ph type="title"/>
          </p:nvPr>
        </p:nvSpPr>
        <p:spPr/>
        <p:txBody>
          <a:bodyPr rtlCol="0"/>
          <a:lstStyle/>
          <a:p>
            <a:pPr rtl="0"/>
            <a:r>
              <a:rPr lang="fr-FR"/>
              <a:t>Diapositive 4</a:t>
            </a:r>
          </a:p>
        </p:txBody>
      </p:sp>
      <p:sp>
        <p:nvSpPr>
          <p:cNvPr id="6" name="Rectangle 5">
            <a:extLst>
              <a:ext uri="{FF2B5EF4-FFF2-40B4-BE49-F238E27FC236}">
                <a16:creationId xmlns:a16="http://schemas.microsoft.com/office/drawing/2014/main" id="{9C936A79-3719-56C7-C2A9-5D20BCA314B4}"/>
              </a:ext>
            </a:extLst>
          </p:cNvPr>
          <p:cNvSpPr/>
          <p:nvPr/>
        </p:nvSpPr>
        <p:spPr>
          <a:xfrm>
            <a:off x="0" y="6572864"/>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8" name="Rectangle 7">
            <a:extLst>
              <a:ext uri="{FF2B5EF4-FFF2-40B4-BE49-F238E27FC236}">
                <a16:creationId xmlns:a16="http://schemas.microsoft.com/office/drawing/2014/main" id="{EA70F670-2EDB-6BFD-75AD-42B148D0FAAE}"/>
              </a:ext>
            </a:extLst>
          </p:cNvPr>
          <p:cNvSpPr/>
          <p:nvPr/>
        </p:nvSpPr>
        <p:spPr>
          <a:xfrm>
            <a:off x="11179275" y="6572863"/>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pic>
        <p:nvPicPr>
          <p:cNvPr id="5122" name="Picture 2" descr="Amboise à l'assaut du Cher ! - Aquatique Club Amboisien">
            <a:extLst>
              <a:ext uri="{FF2B5EF4-FFF2-40B4-BE49-F238E27FC236}">
                <a16:creationId xmlns:a16="http://schemas.microsoft.com/office/drawing/2014/main" id="{1C91C3AE-BFD9-FF6F-261D-69A606923B6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537" r="3895"/>
          <a:stretch/>
        </p:blipFill>
        <p:spPr bwMode="auto">
          <a:xfrm>
            <a:off x="3367994" y="3907100"/>
            <a:ext cx="5181601" cy="28834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es nageurs sont adressés au club par des médecins, des kinés, etc. Clovis Bourennani, de l'ACA Natation, a complété sa formation de maître nageur : il est éducateur aquasanté.&quot;">
            <a:extLst>
              <a:ext uri="{FF2B5EF4-FFF2-40B4-BE49-F238E27FC236}">
                <a16:creationId xmlns:a16="http://schemas.microsoft.com/office/drawing/2014/main" id="{7A62E80A-AAD2-2F28-EF1E-EDF68B0CF8D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76"/>
          <a:stretch/>
        </p:blipFill>
        <p:spPr bwMode="auto">
          <a:xfrm>
            <a:off x="8674869" y="4188541"/>
            <a:ext cx="3423472" cy="22201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04B66D6-E995-6239-4153-5D2947034224}"/>
              </a:ext>
            </a:extLst>
          </p:cNvPr>
          <p:cNvSpPr/>
          <p:nvPr/>
        </p:nvSpPr>
        <p:spPr>
          <a:xfrm>
            <a:off x="8389538" y="659491"/>
            <a:ext cx="3863485" cy="402418"/>
          </a:xfrm>
          <a:prstGeom prst="rect">
            <a:avLst/>
          </a:prstGeom>
        </p:spPr>
        <p:txBody>
          <a:bodyPr wrap="square" rtlCol="0">
            <a:spAutoFit/>
          </a:bodyPr>
          <a:lstStyle/>
          <a:p>
            <a:pPr algn="just">
              <a:lnSpc>
                <a:spcPct val="120000"/>
              </a:lnSpc>
            </a:pPr>
            <a:r>
              <a:rPr lang="fr-FR" sz="2400" i="1">
                <a:solidFill>
                  <a:srgbClr val="FFE3D9"/>
                </a:solidFill>
                <a:latin typeface="Arial Black" panose="020B0A04020102020204" pitchFamily="34" charset="0"/>
                <a:ea typeface="Lato Black" panose="020F0502020204030203" pitchFamily="34" charset="0"/>
                <a:cs typeface="Lato Black" panose="020F0502020204030203" pitchFamily="34" charset="0"/>
              </a:rPr>
              <a:t>Nager forme santé</a:t>
            </a:r>
          </a:p>
        </p:txBody>
      </p:sp>
      <p:sp>
        <p:nvSpPr>
          <p:cNvPr id="10" name="Rectangle 9">
            <a:extLst>
              <a:ext uri="{FF2B5EF4-FFF2-40B4-BE49-F238E27FC236}">
                <a16:creationId xmlns:a16="http://schemas.microsoft.com/office/drawing/2014/main" id="{F766C3B6-8631-E211-B97D-D50CE7CDE09A}"/>
              </a:ext>
            </a:extLst>
          </p:cNvPr>
          <p:cNvSpPr/>
          <p:nvPr/>
        </p:nvSpPr>
        <p:spPr>
          <a:xfrm>
            <a:off x="4914512" y="714522"/>
            <a:ext cx="3434484" cy="402418"/>
          </a:xfrm>
          <a:prstGeom prst="rect">
            <a:avLst/>
          </a:prstGeom>
        </p:spPr>
        <p:txBody>
          <a:bodyPr wrap="square" rtlCol="0">
            <a:spAutoFit/>
          </a:bodyPr>
          <a:lstStyle/>
          <a:p>
            <a:pPr algn="just">
              <a:lnSpc>
                <a:spcPct val="120000"/>
              </a:lnSpc>
            </a:pPr>
            <a:r>
              <a:rPr lang="fr-FR" sz="2400" i="1">
                <a:solidFill>
                  <a:srgbClr val="FFE3D9"/>
                </a:solidFill>
                <a:latin typeface="Arial Black" panose="020B0A04020102020204" pitchFamily="34" charset="0"/>
                <a:ea typeface="Lato Black" panose="020F0502020204030203" pitchFamily="34" charset="0"/>
                <a:cs typeface="Lato Black" panose="020F0502020204030203" pitchFamily="34" charset="0"/>
              </a:rPr>
              <a:t>Compétition</a:t>
            </a:r>
          </a:p>
        </p:txBody>
      </p:sp>
      <p:sp>
        <p:nvSpPr>
          <p:cNvPr id="11" name="Rectangle 10">
            <a:extLst>
              <a:ext uri="{FF2B5EF4-FFF2-40B4-BE49-F238E27FC236}">
                <a16:creationId xmlns:a16="http://schemas.microsoft.com/office/drawing/2014/main" id="{60AB07B6-C071-4E54-A5BE-EFF8EA771122}"/>
              </a:ext>
            </a:extLst>
          </p:cNvPr>
          <p:cNvSpPr/>
          <p:nvPr/>
        </p:nvSpPr>
        <p:spPr>
          <a:xfrm>
            <a:off x="894735" y="739140"/>
            <a:ext cx="2987538" cy="400687"/>
          </a:xfrm>
          <a:prstGeom prst="rect">
            <a:avLst/>
          </a:prstGeom>
        </p:spPr>
        <p:txBody>
          <a:bodyPr wrap="square" rtlCol="0">
            <a:spAutoFit/>
          </a:bodyPr>
          <a:lstStyle/>
          <a:p>
            <a:pPr algn="just" rtl="0">
              <a:lnSpc>
                <a:spcPct val="120000"/>
              </a:lnSpc>
            </a:pPr>
            <a:r>
              <a:rPr lang="fr-FR" sz="2400" i="1">
                <a:solidFill>
                  <a:srgbClr val="FFE3D9"/>
                </a:solidFill>
                <a:latin typeface="Arial Black" panose="020B0A04020102020204" pitchFamily="34" charset="0"/>
                <a:ea typeface="Lato Black" panose="020F0502020204030203" pitchFamily="34" charset="0"/>
                <a:cs typeface="Lato Black" panose="020F0502020204030203" pitchFamily="34" charset="0"/>
              </a:rPr>
              <a:t>Apprentissage</a:t>
            </a:r>
            <a:endParaRPr lang="fr-FR" sz="1400" i="1">
              <a:solidFill>
                <a:srgbClr val="FFE3D9"/>
              </a:solidFill>
              <a:latin typeface="Arial" panose="020B0604020202020204" pitchFamily="34" charset="0"/>
              <a:ea typeface="Lato" panose="020F0502020204030203" pitchFamily="34" charset="0"/>
              <a:cs typeface="Arial" panose="020B0604020202020204" pitchFamily="34" charset="0"/>
            </a:endParaRPr>
          </a:p>
        </p:txBody>
      </p:sp>
      <p:pic>
        <p:nvPicPr>
          <p:cNvPr id="5130" name="Picture 10">
            <a:extLst>
              <a:ext uri="{FF2B5EF4-FFF2-40B4-BE49-F238E27FC236}">
                <a16:creationId xmlns:a16="http://schemas.microsoft.com/office/drawing/2014/main" id="{09D46E8A-B1B5-09B7-BFC6-CEDFDA272D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657" y="4202177"/>
            <a:ext cx="2956692" cy="22186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Graphique 87" descr="Style graphique en secteurs">
            <a:extLst>
              <a:ext uri="{FF2B5EF4-FFF2-40B4-BE49-F238E27FC236}">
                <a16:creationId xmlns:a16="http://schemas.microsoft.com/office/drawing/2014/main" id="{4C46758C-A556-87C3-EBD0-B093D3C4DA4A}"/>
              </a:ext>
            </a:extLst>
          </p:cNvPr>
          <p:cNvGraphicFramePr/>
          <p:nvPr>
            <p:extLst>
              <p:ext uri="{D42A27DB-BD31-4B8C-83A1-F6EECF244321}">
                <p14:modId xmlns:p14="http://schemas.microsoft.com/office/powerpoint/2010/main" val="4106686586"/>
              </p:ext>
            </p:extLst>
          </p:nvPr>
        </p:nvGraphicFramePr>
        <p:xfrm>
          <a:off x="2796136" y="1376680"/>
          <a:ext cx="1769456" cy="2163990"/>
        </p:xfrm>
        <a:graphic>
          <a:graphicData uri="http://schemas.openxmlformats.org/drawingml/2006/chart">
            <c:chart xmlns:c="http://schemas.openxmlformats.org/drawingml/2006/chart" xmlns:r="http://schemas.openxmlformats.org/officeDocument/2006/relationships" r:id="rId11"/>
          </a:graphicData>
        </a:graphic>
      </p:graphicFrame>
      <p:sp>
        <p:nvSpPr>
          <p:cNvPr id="16" name="Ovale 88">
            <a:extLst>
              <a:ext uri="{FF2B5EF4-FFF2-40B4-BE49-F238E27FC236}">
                <a16:creationId xmlns:a16="http://schemas.microsoft.com/office/drawing/2014/main" id="{39CFCBE3-6C67-A112-C2A3-436608D28D54}"/>
              </a:ext>
            </a:extLst>
          </p:cNvPr>
          <p:cNvSpPr/>
          <p:nvPr/>
        </p:nvSpPr>
        <p:spPr>
          <a:xfrm>
            <a:off x="3156349"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53</a:t>
            </a:r>
          </a:p>
        </p:txBody>
      </p:sp>
      <p:sp>
        <p:nvSpPr>
          <p:cNvPr id="17" name="Zone de texte 23">
            <a:extLst>
              <a:ext uri="{FF2B5EF4-FFF2-40B4-BE49-F238E27FC236}">
                <a16:creationId xmlns:a16="http://schemas.microsoft.com/office/drawing/2014/main" id="{16CB5E8E-AAF4-10CC-A9CE-12ACD0D01B8D}"/>
              </a:ext>
            </a:extLst>
          </p:cNvPr>
          <p:cNvSpPr txBox="1"/>
          <p:nvPr/>
        </p:nvSpPr>
        <p:spPr>
          <a:xfrm>
            <a:off x="381000" y="243235"/>
            <a:ext cx="6099463" cy="394980"/>
          </a:xfrm>
          <a:prstGeom prst="rect">
            <a:avLst/>
          </a:prstGeom>
          <a:noFill/>
        </p:spPr>
        <p:txBody>
          <a:bodyPr wrap="square" rtlCol="0">
            <a:spAutoFit/>
          </a:bodyPr>
          <a:lstStyle/>
          <a:p>
            <a:pPr rtl="0">
              <a:lnSpc>
                <a:spcPct val="80000"/>
              </a:lnSpc>
            </a:pPr>
            <a:r>
              <a:rPr lang="fr-FR" sz="3200">
                <a:solidFill>
                  <a:schemeClr val="accent1"/>
                </a:solidFill>
                <a:latin typeface="Arial Black" panose="020B0A04020102020204" pitchFamily="34" charset="0"/>
                <a:ea typeface="Lato Black" panose="020F0502020204030203" pitchFamily="34" charset="0"/>
                <a:cs typeface="Lato Black" panose="020F0502020204030203" pitchFamily="34" charset="0"/>
              </a:rPr>
              <a:t>Présentation du club</a:t>
            </a:r>
          </a:p>
        </p:txBody>
      </p:sp>
    </p:spTree>
    <p:extLst>
      <p:ext uri="{BB962C8B-B14F-4D97-AF65-F5344CB8AC3E}">
        <p14:creationId xmlns:p14="http://schemas.microsoft.com/office/powerpoint/2010/main" val="1111020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2" name="Rectangle 1"/>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9" name="Rectangle 48"/>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44" name="Rectangle 43">
            <a:extLst>
              <a:ext uri="{C183D7F6-B498-43B3-948B-1728B52AA6E4}">
                <adec:decorative xmlns:adec="http://schemas.microsoft.com/office/drawing/2017/decorative" val="1"/>
              </a:ext>
            </a:extLst>
          </p:cNvPr>
          <p:cNvSpPr/>
          <p:nvPr/>
        </p:nvSpPr>
        <p:spPr>
          <a:xfrm>
            <a:off x="0" y="1376680"/>
            <a:ext cx="12192000" cy="2471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aphicFrame>
        <p:nvGraphicFramePr>
          <p:cNvPr id="45" name="Graphique 44" descr="Style graphique en secteurs"/>
          <p:cNvGraphicFramePr/>
          <p:nvPr>
            <p:extLst>
              <p:ext uri="{D42A27DB-BD31-4B8C-83A1-F6EECF244321}">
                <p14:modId xmlns:p14="http://schemas.microsoft.com/office/powerpoint/2010/main" val="462208359"/>
              </p:ext>
            </p:extLst>
          </p:nvPr>
        </p:nvGraphicFramePr>
        <p:xfrm>
          <a:off x="381000" y="1376680"/>
          <a:ext cx="1769456" cy="2163990"/>
        </p:xfrm>
        <a:graphic>
          <a:graphicData uri="http://schemas.openxmlformats.org/drawingml/2006/chart">
            <c:chart xmlns:c="http://schemas.openxmlformats.org/drawingml/2006/chart" xmlns:r="http://schemas.openxmlformats.org/officeDocument/2006/relationships" r:id="rId3"/>
          </a:graphicData>
        </a:graphic>
      </p:graphicFrame>
      <p:sp>
        <p:nvSpPr>
          <p:cNvPr id="46" name="Ovale 45"/>
          <p:cNvSpPr/>
          <p:nvPr/>
        </p:nvSpPr>
        <p:spPr>
          <a:xfrm>
            <a:off x="741213"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rtl="0"/>
            <a:r>
              <a:rPr lang="fr-FR" sz="2000" dirty="0">
                <a:solidFill>
                  <a:schemeClr val="bg1"/>
                </a:solidFill>
                <a:latin typeface="Arial Black" panose="020B0A04020102020204" pitchFamily="34" charset="0"/>
                <a:ea typeface="Lato Black" panose="020F0502020204030203" pitchFamily="34" charset="0"/>
                <a:cs typeface="Lato Black" panose="020F0502020204030203" pitchFamily="34" charset="0"/>
              </a:rPr>
              <a:t>1</a:t>
            </a:r>
          </a:p>
        </p:txBody>
      </p:sp>
      <p:sp>
        <p:nvSpPr>
          <p:cNvPr id="4" name="Zone de texte 3"/>
          <p:cNvSpPr txBox="1"/>
          <p:nvPr/>
        </p:nvSpPr>
        <p:spPr>
          <a:xfrm>
            <a:off x="348581" y="3264249"/>
            <a:ext cx="2053767" cy="392415"/>
          </a:xfrm>
          <a:prstGeom prst="rect">
            <a:avLst/>
          </a:prstGeom>
          <a:noFill/>
        </p:spPr>
        <p:txBody>
          <a:bodyPr wrap="square" lIns="91440" tIns="45720" rIns="91440" bIns="45720" rtlCol="0" anchor="ctr">
            <a:spAutoFit/>
          </a:bodyPr>
          <a:lstStyle/>
          <a:p>
            <a:pPr algn="ctr"/>
            <a:r>
              <a:rPr lang="fr-FR" sz="1400" b="1" dirty="0">
                <a:solidFill>
                  <a:schemeClr val="accent1"/>
                </a:solidFill>
                <a:latin typeface="Arial"/>
                <a:ea typeface="Lato"/>
                <a:cs typeface="Arial"/>
              </a:rPr>
              <a:t>1 site internet unique </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a:p>
            <a:pPr algn="ctr"/>
            <a:r>
              <a:rPr lang="fr-FR" sz="1400" b="1" dirty="0">
                <a:solidFill>
                  <a:schemeClr val="accent1"/>
                </a:solidFill>
                <a:latin typeface="Arial"/>
                <a:ea typeface="Lato"/>
                <a:cs typeface="Arial"/>
              </a:rPr>
              <a:t>avec nom de domaine</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88" name="Graphique 87" descr="Style graphique en secteurs"/>
          <p:cNvGraphicFramePr/>
          <p:nvPr>
            <p:extLst>
              <p:ext uri="{D42A27DB-BD31-4B8C-83A1-F6EECF244321}">
                <p14:modId xmlns:p14="http://schemas.microsoft.com/office/powerpoint/2010/main" val="1876277622"/>
              </p:ext>
            </p:extLst>
          </p:nvPr>
        </p:nvGraphicFramePr>
        <p:xfrm>
          <a:off x="2796136" y="1376680"/>
          <a:ext cx="1769456" cy="2163990"/>
        </p:xfrm>
        <a:graphic>
          <a:graphicData uri="http://schemas.openxmlformats.org/drawingml/2006/chart">
            <c:chart xmlns:c="http://schemas.openxmlformats.org/drawingml/2006/chart" xmlns:r="http://schemas.openxmlformats.org/officeDocument/2006/relationships" r:id="rId4"/>
          </a:graphicData>
        </a:graphic>
      </p:graphicFrame>
      <p:sp>
        <p:nvSpPr>
          <p:cNvPr id="89" name="Ovale 88"/>
          <p:cNvSpPr/>
          <p:nvPr/>
        </p:nvSpPr>
        <p:spPr>
          <a:xfrm>
            <a:off x="3156349"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fr-FR" sz="2000">
                <a:solidFill>
                  <a:schemeClr val="bg1"/>
                </a:solidFill>
                <a:latin typeface="Arial Black" panose="020B0A04020102020204" pitchFamily="34" charset="0"/>
                <a:ea typeface="Lato Black" panose="020F0502020204030203" pitchFamily="34" charset="0"/>
                <a:cs typeface="Lato Black" panose="020F0502020204030203" pitchFamily="34" charset="0"/>
              </a:rPr>
              <a:t>000</a:t>
            </a:r>
          </a:p>
        </p:txBody>
      </p:sp>
      <p:sp>
        <p:nvSpPr>
          <p:cNvPr id="90" name="Zone de texte 89"/>
          <p:cNvSpPr txBox="1"/>
          <p:nvPr/>
        </p:nvSpPr>
        <p:spPr>
          <a:xfrm>
            <a:off x="2859203" y="3306568"/>
            <a:ext cx="1643334" cy="230832"/>
          </a:xfrm>
          <a:prstGeom prst="rect">
            <a:avLst/>
          </a:prstGeom>
          <a:noFill/>
        </p:spPr>
        <p:txBody>
          <a:bodyPr wrap="square" lIns="91440" tIns="45720" rIns="91440" bIns="45720" rtlCol="0" anchor="t">
            <a:spAutoFit/>
          </a:bodyPr>
          <a:lstStyle/>
          <a:p>
            <a:pPr algn="ctr"/>
            <a:r>
              <a:rPr lang="fr-FR" sz="1400" b="1" dirty="0">
                <a:solidFill>
                  <a:schemeClr val="accent1"/>
                </a:solidFill>
                <a:latin typeface="Arial"/>
                <a:ea typeface="Lato"/>
                <a:cs typeface="Arial"/>
              </a:rPr>
              <a:t>Visites sur le site</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92" name="Graphique 91" descr="Style graphique en secteurs"/>
          <p:cNvGraphicFramePr/>
          <p:nvPr>
            <p:extLst>
              <p:ext uri="{D42A27DB-BD31-4B8C-83A1-F6EECF244321}">
                <p14:modId xmlns:p14="http://schemas.microsoft.com/office/powerpoint/2010/main" val="3211034962"/>
              </p:ext>
            </p:extLst>
          </p:nvPr>
        </p:nvGraphicFramePr>
        <p:xfrm>
          <a:off x="5211272" y="1376680"/>
          <a:ext cx="1769456" cy="2163990"/>
        </p:xfrm>
        <a:graphic>
          <a:graphicData uri="http://schemas.openxmlformats.org/drawingml/2006/chart">
            <c:chart xmlns:c="http://schemas.openxmlformats.org/drawingml/2006/chart" xmlns:r="http://schemas.openxmlformats.org/officeDocument/2006/relationships" r:id="rId5"/>
          </a:graphicData>
        </a:graphic>
      </p:graphicFrame>
      <p:sp>
        <p:nvSpPr>
          <p:cNvPr id="93" name="Ovale 92"/>
          <p:cNvSpPr/>
          <p:nvPr/>
        </p:nvSpPr>
        <p:spPr>
          <a:xfrm>
            <a:off x="5571485"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rtl="0"/>
            <a:r>
              <a:rPr lang="fr-FR" sz="2000" dirty="0">
                <a:solidFill>
                  <a:schemeClr val="bg1"/>
                </a:solidFill>
                <a:latin typeface="Arial Black"/>
                <a:ea typeface="Lato Black"/>
                <a:cs typeface="Lato Black"/>
              </a:rPr>
              <a:t>465</a:t>
            </a:r>
            <a:endParaRPr lang="fr-FR" sz="2000"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94" name="Zone de texte 93"/>
          <p:cNvSpPr txBox="1"/>
          <p:nvPr/>
        </p:nvSpPr>
        <p:spPr>
          <a:xfrm>
            <a:off x="5144464" y="3306568"/>
            <a:ext cx="1903085" cy="230832"/>
          </a:xfrm>
          <a:prstGeom prst="rect">
            <a:avLst/>
          </a:prstGeom>
          <a:noFill/>
        </p:spPr>
        <p:txBody>
          <a:bodyPr wrap="square" lIns="91440" tIns="45720" rIns="91440" bIns="45720" rtlCol="0" anchor="t">
            <a:spAutoFit/>
          </a:bodyPr>
          <a:lstStyle/>
          <a:p>
            <a:pPr algn="ctr"/>
            <a:r>
              <a:rPr lang="fr-FR" sz="1400" b="1" dirty="0">
                <a:solidFill>
                  <a:schemeClr val="accent1"/>
                </a:solidFill>
                <a:latin typeface="Arial"/>
                <a:ea typeface="Lato"/>
                <a:cs typeface="Arial"/>
              </a:rPr>
              <a:t>Followers Facebook</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96" name="Graphique 95" descr="Style graphique en secteurs"/>
          <p:cNvGraphicFramePr/>
          <p:nvPr>
            <p:extLst>
              <p:ext uri="{D42A27DB-BD31-4B8C-83A1-F6EECF244321}">
                <p14:modId xmlns:p14="http://schemas.microsoft.com/office/powerpoint/2010/main" val="2615824147"/>
              </p:ext>
            </p:extLst>
          </p:nvPr>
        </p:nvGraphicFramePr>
        <p:xfrm>
          <a:off x="7626408" y="1376680"/>
          <a:ext cx="1769456" cy="2163990"/>
        </p:xfrm>
        <a:graphic>
          <a:graphicData uri="http://schemas.openxmlformats.org/drawingml/2006/chart">
            <c:chart xmlns:c="http://schemas.openxmlformats.org/drawingml/2006/chart" xmlns:r="http://schemas.openxmlformats.org/officeDocument/2006/relationships" r:id="rId6"/>
          </a:graphicData>
        </a:graphic>
      </p:graphicFrame>
      <p:sp>
        <p:nvSpPr>
          <p:cNvPr id="97" name="Ovale 96"/>
          <p:cNvSpPr/>
          <p:nvPr/>
        </p:nvSpPr>
        <p:spPr>
          <a:xfrm>
            <a:off x="7986621"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rtl="0"/>
            <a:r>
              <a:rPr lang="fr-FR" sz="2000" dirty="0">
                <a:solidFill>
                  <a:schemeClr val="bg1"/>
                </a:solidFill>
                <a:latin typeface="Arial Black"/>
                <a:ea typeface="Lato Black"/>
                <a:cs typeface="Lato Black"/>
              </a:rPr>
              <a:t>158</a:t>
            </a:r>
            <a:endParaRPr lang="fr-FR" sz="2000" dirty="0">
              <a:solidFill>
                <a:schemeClr val="bg1"/>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98" name="Zone de texte 97"/>
          <p:cNvSpPr txBox="1"/>
          <p:nvPr/>
        </p:nvSpPr>
        <p:spPr>
          <a:xfrm>
            <a:off x="7548382" y="3306568"/>
            <a:ext cx="1925528" cy="230832"/>
          </a:xfrm>
          <a:prstGeom prst="rect">
            <a:avLst/>
          </a:prstGeom>
          <a:noFill/>
        </p:spPr>
        <p:txBody>
          <a:bodyPr wrap="square" lIns="91440" tIns="45720" rIns="91440" bIns="45720" rtlCol="0" anchor="t">
            <a:spAutoFit/>
          </a:bodyPr>
          <a:lstStyle/>
          <a:p>
            <a:pPr algn="ctr"/>
            <a:r>
              <a:rPr lang="fr-FR" sz="1400" b="1" dirty="0">
                <a:solidFill>
                  <a:schemeClr val="accent1"/>
                </a:solidFill>
                <a:latin typeface="Arial"/>
                <a:ea typeface="Lato"/>
                <a:cs typeface="Arial"/>
              </a:rPr>
              <a:t>Followers Instagram</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100" name="Graphique 99" descr="Style graphique en secteurs"/>
          <p:cNvGraphicFramePr/>
          <p:nvPr>
            <p:extLst>
              <p:ext uri="{D42A27DB-BD31-4B8C-83A1-F6EECF244321}">
                <p14:modId xmlns:p14="http://schemas.microsoft.com/office/powerpoint/2010/main" val="2003713346"/>
              </p:ext>
            </p:extLst>
          </p:nvPr>
        </p:nvGraphicFramePr>
        <p:xfrm>
          <a:off x="10041544" y="1376680"/>
          <a:ext cx="1769456" cy="2163990"/>
        </p:xfrm>
        <a:graphic>
          <a:graphicData uri="http://schemas.openxmlformats.org/drawingml/2006/chart">
            <c:chart xmlns:c="http://schemas.openxmlformats.org/drawingml/2006/chart" xmlns:r="http://schemas.openxmlformats.org/officeDocument/2006/relationships" r:id="rId7"/>
          </a:graphicData>
        </a:graphic>
      </p:graphicFrame>
      <p:sp>
        <p:nvSpPr>
          <p:cNvPr id="101" name="Ovale 100"/>
          <p:cNvSpPr/>
          <p:nvPr/>
        </p:nvSpPr>
        <p:spPr>
          <a:xfrm>
            <a:off x="10401757"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a:r>
              <a:rPr lang="fr-FR" sz="2000" dirty="0">
                <a:solidFill>
                  <a:schemeClr val="bg1"/>
                </a:solidFill>
                <a:latin typeface="Arial Black"/>
                <a:ea typeface="Lato Black"/>
                <a:cs typeface="Lato Black"/>
              </a:rPr>
              <a:t>9-99 ans</a:t>
            </a:r>
            <a:endParaRPr lang="fr-FR" sz="2000" dirty="0">
              <a:solidFill>
                <a:schemeClr val="bg1"/>
              </a:solidFill>
              <a:latin typeface="Arial Black"/>
              <a:ea typeface="Lato Black" panose="020F0502020204030203" pitchFamily="34" charset="0"/>
              <a:cs typeface="Lato Black"/>
            </a:endParaRPr>
          </a:p>
        </p:txBody>
      </p:sp>
      <p:sp>
        <p:nvSpPr>
          <p:cNvPr id="104" name="Zone de texte 103"/>
          <p:cNvSpPr txBox="1"/>
          <p:nvPr/>
        </p:nvSpPr>
        <p:spPr>
          <a:xfrm>
            <a:off x="9916878" y="3231851"/>
            <a:ext cx="2117375" cy="392415"/>
          </a:xfrm>
          <a:prstGeom prst="rect">
            <a:avLst/>
          </a:prstGeom>
          <a:noFill/>
        </p:spPr>
        <p:txBody>
          <a:bodyPr wrap="square" lIns="91440" tIns="45720" rIns="91440" bIns="45720" rtlCol="0" anchor="t">
            <a:spAutoFit/>
          </a:bodyPr>
          <a:lstStyle/>
          <a:p>
            <a:pPr algn="ctr"/>
            <a:r>
              <a:rPr lang="fr-FR" sz="1400" b="1" dirty="0">
                <a:solidFill>
                  <a:schemeClr val="accent1"/>
                </a:solidFill>
                <a:latin typeface="Arial"/>
                <a:ea typeface="Lato"/>
                <a:cs typeface="Arial"/>
              </a:rPr>
              <a:t>Toutes les générations</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a:p>
            <a:pPr algn="ctr"/>
            <a:r>
              <a:rPr lang="fr-FR" sz="1400" b="1" dirty="0">
                <a:solidFill>
                  <a:schemeClr val="accent1"/>
                </a:solidFill>
                <a:latin typeface="Arial"/>
                <a:ea typeface="Lato"/>
                <a:cs typeface="Arial"/>
              </a:rPr>
              <a:t> mobilisées sur la com</a:t>
            </a:r>
            <a:endParaRPr lang="fr-FR" sz="1400" b="1" dirty="0">
              <a:solidFill>
                <a:schemeClr val="accent1"/>
              </a:solidFill>
              <a:latin typeface="Arial" panose="020B0604020202020204" pitchFamily="34" charset="0"/>
              <a:ea typeface="Lato" panose="020F0502020204030203" pitchFamily="34" charset="0"/>
              <a:cs typeface="Arial" panose="020B0604020202020204" pitchFamily="34" charset="0"/>
            </a:endParaRPr>
          </a:p>
        </p:txBody>
      </p:sp>
      <p:sp>
        <p:nvSpPr>
          <p:cNvPr id="5" name="Titre 4" hidden="1">
            <a:extLst>
              <a:ext uri="{FF2B5EF4-FFF2-40B4-BE49-F238E27FC236}">
                <a16:creationId xmlns:a16="http://schemas.microsoft.com/office/drawing/2014/main" id="{91EB68CD-5A94-4E59-AA75-8FF956921CC1}"/>
              </a:ext>
            </a:extLst>
          </p:cNvPr>
          <p:cNvSpPr>
            <a:spLocks noGrp="1"/>
          </p:cNvSpPr>
          <p:nvPr>
            <p:ph type="title"/>
          </p:nvPr>
        </p:nvSpPr>
        <p:spPr/>
        <p:txBody>
          <a:bodyPr rtlCol="0"/>
          <a:lstStyle/>
          <a:p>
            <a:pPr rtl="0"/>
            <a:r>
              <a:rPr lang="fr-FR"/>
              <a:t>Diapositive 4</a:t>
            </a:r>
          </a:p>
        </p:txBody>
      </p:sp>
      <p:sp>
        <p:nvSpPr>
          <p:cNvPr id="6" name="Rectangle 5">
            <a:extLst>
              <a:ext uri="{FF2B5EF4-FFF2-40B4-BE49-F238E27FC236}">
                <a16:creationId xmlns:a16="http://schemas.microsoft.com/office/drawing/2014/main" id="{9C936A79-3719-56C7-C2A9-5D20BCA314B4}"/>
              </a:ext>
            </a:extLst>
          </p:cNvPr>
          <p:cNvSpPr/>
          <p:nvPr/>
        </p:nvSpPr>
        <p:spPr>
          <a:xfrm>
            <a:off x="0" y="6572864"/>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8" name="Rectangle 7">
            <a:extLst>
              <a:ext uri="{FF2B5EF4-FFF2-40B4-BE49-F238E27FC236}">
                <a16:creationId xmlns:a16="http://schemas.microsoft.com/office/drawing/2014/main" id="{EA70F670-2EDB-6BFD-75AD-42B148D0FAAE}"/>
              </a:ext>
            </a:extLst>
          </p:cNvPr>
          <p:cNvSpPr/>
          <p:nvPr/>
        </p:nvSpPr>
        <p:spPr>
          <a:xfrm>
            <a:off x="11179275" y="6572863"/>
            <a:ext cx="894735" cy="16714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solidFill>
                <a:schemeClr val="bg1"/>
              </a:solidFill>
            </a:endParaRPr>
          </a:p>
        </p:txBody>
      </p:sp>
      <p:sp>
        <p:nvSpPr>
          <p:cNvPr id="9" name="Rectangle 8">
            <a:extLst>
              <a:ext uri="{FF2B5EF4-FFF2-40B4-BE49-F238E27FC236}">
                <a16:creationId xmlns:a16="http://schemas.microsoft.com/office/drawing/2014/main" id="{504B66D6-E995-6239-4153-5D2947034224}"/>
              </a:ext>
            </a:extLst>
          </p:cNvPr>
          <p:cNvSpPr/>
          <p:nvPr/>
        </p:nvSpPr>
        <p:spPr>
          <a:xfrm>
            <a:off x="8796944" y="701066"/>
            <a:ext cx="3863485" cy="379335"/>
          </a:xfrm>
          <a:prstGeom prst="rect">
            <a:avLst/>
          </a:prstGeom>
        </p:spPr>
        <p:txBody>
          <a:bodyPr wrap="square" lIns="91440" tIns="45720" rIns="91440" bIns="45720" rtlCol="0" anchor="t">
            <a:spAutoFit/>
          </a:bodyPr>
          <a:lstStyle/>
          <a:p>
            <a:pPr algn="just">
              <a:lnSpc>
                <a:spcPct val="120000"/>
              </a:lnSpc>
            </a:pPr>
            <a:r>
              <a:rPr lang="fr-FR" sz="2400" i="1" dirty="0">
                <a:solidFill>
                  <a:srgbClr val="FFE3D9"/>
                </a:solidFill>
                <a:latin typeface="Arial Black"/>
                <a:ea typeface="Lato Black"/>
                <a:cs typeface="Lato Black"/>
              </a:rPr>
              <a:t>Instagram</a:t>
            </a:r>
            <a:endParaRPr lang="fr-FR" sz="2400" i="1" dirty="0">
              <a:solidFill>
                <a:srgbClr val="FFE3D9"/>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10" name="Rectangle 9">
            <a:extLst>
              <a:ext uri="{FF2B5EF4-FFF2-40B4-BE49-F238E27FC236}">
                <a16:creationId xmlns:a16="http://schemas.microsoft.com/office/drawing/2014/main" id="{F766C3B6-8631-E211-B97D-D50CE7CDE09A}"/>
              </a:ext>
            </a:extLst>
          </p:cNvPr>
          <p:cNvSpPr/>
          <p:nvPr/>
        </p:nvSpPr>
        <p:spPr>
          <a:xfrm>
            <a:off x="5276956" y="703437"/>
            <a:ext cx="3434484" cy="379335"/>
          </a:xfrm>
          <a:prstGeom prst="rect">
            <a:avLst/>
          </a:prstGeom>
        </p:spPr>
        <p:txBody>
          <a:bodyPr wrap="square" lIns="91440" tIns="45720" rIns="91440" bIns="45720" rtlCol="0" anchor="t">
            <a:spAutoFit/>
          </a:bodyPr>
          <a:lstStyle/>
          <a:p>
            <a:pPr algn="just">
              <a:lnSpc>
                <a:spcPct val="120000"/>
              </a:lnSpc>
            </a:pPr>
            <a:r>
              <a:rPr lang="fr-FR" sz="2400" i="1" dirty="0">
                <a:solidFill>
                  <a:srgbClr val="FFE3D9"/>
                </a:solidFill>
                <a:latin typeface="Arial Black"/>
                <a:ea typeface="Lato Black"/>
                <a:cs typeface="Lato Black"/>
              </a:rPr>
              <a:t>Facebook</a:t>
            </a:r>
            <a:endParaRPr lang="fr-FR" sz="2400" i="1" dirty="0">
              <a:solidFill>
                <a:srgbClr val="FFE3D9"/>
              </a:solidFill>
              <a:latin typeface="Arial Black" panose="020B0A04020102020204" pitchFamily="34" charset="0"/>
              <a:ea typeface="Lato Black" panose="020F0502020204030203" pitchFamily="34" charset="0"/>
              <a:cs typeface="Lato Black" panose="020F0502020204030203" pitchFamily="34" charset="0"/>
            </a:endParaRPr>
          </a:p>
        </p:txBody>
      </p:sp>
      <p:sp>
        <p:nvSpPr>
          <p:cNvPr id="11" name="Rectangle 10">
            <a:extLst>
              <a:ext uri="{FF2B5EF4-FFF2-40B4-BE49-F238E27FC236}">
                <a16:creationId xmlns:a16="http://schemas.microsoft.com/office/drawing/2014/main" id="{60AB07B6-C071-4E54-A5BE-EFF8EA771122}"/>
              </a:ext>
            </a:extLst>
          </p:cNvPr>
          <p:cNvSpPr/>
          <p:nvPr/>
        </p:nvSpPr>
        <p:spPr>
          <a:xfrm>
            <a:off x="1165612" y="703437"/>
            <a:ext cx="2987538" cy="377604"/>
          </a:xfrm>
          <a:prstGeom prst="rect">
            <a:avLst/>
          </a:prstGeom>
        </p:spPr>
        <p:txBody>
          <a:bodyPr wrap="square" lIns="91440" tIns="45720" rIns="91440" bIns="45720" rtlCol="0" anchor="t">
            <a:spAutoFit/>
          </a:bodyPr>
          <a:lstStyle/>
          <a:p>
            <a:pPr algn="just" rtl="0">
              <a:lnSpc>
                <a:spcPct val="120000"/>
              </a:lnSpc>
            </a:pPr>
            <a:r>
              <a:rPr lang="fr-FR" sz="2400" i="1" dirty="0">
                <a:solidFill>
                  <a:srgbClr val="FFE3D9"/>
                </a:solidFill>
                <a:latin typeface="Arial Black"/>
                <a:ea typeface="Lato Black"/>
                <a:cs typeface="Lato Black"/>
              </a:rPr>
              <a:t>Internet</a:t>
            </a:r>
            <a:endParaRPr lang="fr-FR" sz="1400" i="1" dirty="0">
              <a:solidFill>
                <a:srgbClr val="FFE3D9"/>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15" name="Graphique 87" descr="Style graphique en secteurs">
            <a:extLst>
              <a:ext uri="{FF2B5EF4-FFF2-40B4-BE49-F238E27FC236}">
                <a16:creationId xmlns:a16="http://schemas.microsoft.com/office/drawing/2014/main" id="{4C46758C-A556-87C3-EBD0-B093D3C4DA4A}"/>
              </a:ext>
            </a:extLst>
          </p:cNvPr>
          <p:cNvGraphicFramePr/>
          <p:nvPr>
            <p:extLst>
              <p:ext uri="{D42A27DB-BD31-4B8C-83A1-F6EECF244321}">
                <p14:modId xmlns:p14="http://schemas.microsoft.com/office/powerpoint/2010/main" val="4271449285"/>
              </p:ext>
            </p:extLst>
          </p:nvPr>
        </p:nvGraphicFramePr>
        <p:xfrm>
          <a:off x="2796136" y="1376680"/>
          <a:ext cx="1769456" cy="2163990"/>
        </p:xfrm>
        <a:graphic>
          <a:graphicData uri="http://schemas.openxmlformats.org/drawingml/2006/chart">
            <c:chart xmlns:c="http://schemas.openxmlformats.org/drawingml/2006/chart" xmlns:r="http://schemas.openxmlformats.org/officeDocument/2006/relationships" r:id="rId8"/>
          </a:graphicData>
        </a:graphic>
      </p:graphicFrame>
      <p:sp>
        <p:nvSpPr>
          <p:cNvPr id="16" name="Ovale 88">
            <a:extLst>
              <a:ext uri="{FF2B5EF4-FFF2-40B4-BE49-F238E27FC236}">
                <a16:creationId xmlns:a16="http://schemas.microsoft.com/office/drawing/2014/main" id="{39CFCBE3-6C67-A112-C2A3-436608D28D54}"/>
              </a:ext>
            </a:extLst>
          </p:cNvPr>
          <p:cNvSpPr/>
          <p:nvPr/>
        </p:nvSpPr>
        <p:spPr>
          <a:xfrm>
            <a:off x="3156349" y="1928800"/>
            <a:ext cx="1060269" cy="106026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ctr"/>
          <a:lstStyle/>
          <a:p>
            <a:pPr algn="ctr" rtl="0"/>
            <a:r>
              <a:rPr lang="fr-FR" sz="2000" dirty="0">
                <a:solidFill>
                  <a:schemeClr val="bg1"/>
                </a:solidFill>
                <a:latin typeface="Arial Black" panose="020B0A04020102020204" pitchFamily="34" charset="0"/>
                <a:ea typeface="Lato Black" panose="020F0502020204030203" pitchFamily="34" charset="0"/>
                <a:cs typeface="Lato Black" panose="020F0502020204030203" pitchFamily="34" charset="0"/>
              </a:rPr>
              <a:t>3800</a:t>
            </a:r>
          </a:p>
        </p:txBody>
      </p:sp>
      <p:sp>
        <p:nvSpPr>
          <p:cNvPr id="17" name="Zone de texte 23">
            <a:extLst>
              <a:ext uri="{FF2B5EF4-FFF2-40B4-BE49-F238E27FC236}">
                <a16:creationId xmlns:a16="http://schemas.microsoft.com/office/drawing/2014/main" id="{16CB5E8E-AAF4-10CC-A9CE-12ACD0D01B8D}"/>
              </a:ext>
            </a:extLst>
          </p:cNvPr>
          <p:cNvSpPr txBox="1"/>
          <p:nvPr/>
        </p:nvSpPr>
        <p:spPr>
          <a:xfrm>
            <a:off x="381000" y="243235"/>
            <a:ext cx="6099463" cy="371897"/>
          </a:xfrm>
          <a:prstGeom prst="rect">
            <a:avLst/>
          </a:prstGeom>
          <a:noFill/>
        </p:spPr>
        <p:txBody>
          <a:bodyPr wrap="square" lIns="91440" tIns="45720" rIns="91440" bIns="45720" rtlCol="0" anchor="t">
            <a:spAutoFit/>
          </a:bodyPr>
          <a:lstStyle/>
          <a:p>
            <a:pPr>
              <a:lnSpc>
                <a:spcPct val="80000"/>
              </a:lnSpc>
            </a:pPr>
            <a:r>
              <a:rPr lang="fr-FR" sz="3200" dirty="0">
                <a:solidFill>
                  <a:schemeClr val="accent1"/>
                </a:solidFill>
                <a:latin typeface="Arial Black"/>
                <a:ea typeface="Lato Black"/>
                <a:cs typeface="Lato Black"/>
              </a:rPr>
              <a:t>La communication du club</a:t>
            </a:r>
          </a:p>
        </p:txBody>
      </p:sp>
      <p:pic>
        <p:nvPicPr>
          <p:cNvPr id="7" name="Image 11" descr="Une image contenant personne, mur, intérieur, orange&#10;&#10;Description générée automatiquement">
            <a:extLst>
              <a:ext uri="{FF2B5EF4-FFF2-40B4-BE49-F238E27FC236}">
                <a16:creationId xmlns:a16="http://schemas.microsoft.com/office/drawing/2014/main" id="{531F475D-E178-2F89-4DA3-6DED731BE9D0}"/>
              </a:ext>
            </a:extLst>
          </p:cNvPr>
          <p:cNvPicPr>
            <a:picLocks noChangeAspect="1"/>
          </p:cNvPicPr>
          <p:nvPr/>
        </p:nvPicPr>
        <p:blipFill rotWithShape="1">
          <a:blip r:embed="rId9"/>
          <a:srcRect t="4459" b="17400"/>
          <a:stretch/>
        </p:blipFill>
        <p:spPr>
          <a:xfrm>
            <a:off x="0" y="4059420"/>
            <a:ext cx="4291407" cy="2236186"/>
          </a:xfrm>
          <a:prstGeom prst="rect">
            <a:avLst/>
          </a:prstGeom>
        </p:spPr>
      </p:pic>
      <p:pic>
        <p:nvPicPr>
          <p:cNvPr id="12" name="Image 12" descr="Une image contenant personne, pose, debout, groupe&#10;&#10;Description générée automatiquement">
            <a:extLst>
              <a:ext uri="{FF2B5EF4-FFF2-40B4-BE49-F238E27FC236}">
                <a16:creationId xmlns:a16="http://schemas.microsoft.com/office/drawing/2014/main" id="{0081E998-850E-90ED-9C6F-32C5D1D7E0F0}"/>
              </a:ext>
            </a:extLst>
          </p:cNvPr>
          <p:cNvPicPr>
            <a:picLocks noChangeAspect="1"/>
          </p:cNvPicPr>
          <p:nvPr/>
        </p:nvPicPr>
        <p:blipFill rotWithShape="1">
          <a:blip r:embed="rId10"/>
          <a:srcRect t="35058" b="-1"/>
          <a:stretch/>
        </p:blipFill>
        <p:spPr>
          <a:xfrm>
            <a:off x="7626408" y="4084077"/>
            <a:ext cx="4580940" cy="2231219"/>
          </a:xfrm>
          <a:prstGeom prst="rect">
            <a:avLst/>
          </a:prstGeom>
        </p:spPr>
      </p:pic>
      <p:pic>
        <p:nvPicPr>
          <p:cNvPr id="13" name="Image 13" descr="Une image contenant texte, pose, marche, divers&#10;&#10;Description générée automatiquement">
            <a:extLst>
              <a:ext uri="{FF2B5EF4-FFF2-40B4-BE49-F238E27FC236}">
                <a16:creationId xmlns:a16="http://schemas.microsoft.com/office/drawing/2014/main" id="{C9CAF03E-AAB8-0596-083F-DCC057FDE5B2}"/>
              </a:ext>
            </a:extLst>
          </p:cNvPr>
          <p:cNvPicPr>
            <a:picLocks noChangeAspect="1"/>
          </p:cNvPicPr>
          <p:nvPr/>
        </p:nvPicPr>
        <p:blipFill>
          <a:blip r:embed="rId11"/>
          <a:stretch>
            <a:fillRect/>
          </a:stretch>
        </p:blipFill>
        <p:spPr>
          <a:xfrm>
            <a:off x="5283307" y="3848010"/>
            <a:ext cx="1764242" cy="2643718"/>
          </a:xfrm>
          <a:prstGeom prst="rect">
            <a:avLst/>
          </a:prstGeom>
        </p:spPr>
      </p:pic>
    </p:spTree>
    <p:extLst>
      <p:ext uri="{BB962C8B-B14F-4D97-AF65-F5344CB8AC3E}">
        <p14:creationId xmlns:p14="http://schemas.microsoft.com/office/powerpoint/2010/main" val="2205822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hidden="1">
            <a:extLst>
              <a:ext uri="{FF2B5EF4-FFF2-40B4-BE49-F238E27FC236}">
                <a16:creationId xmlns:a16="http://schemas.microsoft.com/office/drawing/2014/main" id="{B99C03C8-BF33-4C27-9832-97127EEB1CC4}"/>
              </a:ext>
            </a:extLst>
          </p:cNvPr>
          <p:cNvSpPr>
            <a:spLocks noGrp="1"/>
          </p:cNvSpPr>
          <p:nvPr>
            <p:ph type="title"/>
          </p:nvPr>
        </p:nvSpPr>
        <p:spPr/>
        <p:txBody>
          <a:bodyPr rtlCol="0"/>
          <a:lstStyle/>
          <a:p>
            <a:pPr rtl="0"/>
            <a:r>
              <a:rPr lang="fr-FR"/>
              <a:t>Diapositive 2</a:t>
            </a:r>
          </a:p>
        </p:txBody>
      </p:sp>
      <p:sp>
        <p:nvSpPr>
          <p:cNvPr id="2" name="Zone de texte 23">
            <a:extLst>
              <a:ext uri="{FF2B5EF4-FFF2-40B4-BE49-F238E27FC236}">
                <a16:creationId xmlns:a16="http://schemas.microsoft.com/office/drawing/2014/main" id="{C49C6732-EF4E-BE0B-BBC7-973CDA6EA924}"/>
              </a:ext>
            </a:extLst>
          </p:cNvPr>
          <p:cNvSpPr txBox="1"/>
          <p:nvPr/>
        </p:nvSpPr>
        <p:spPr>
          <a:xfrm>
            <a:off x="381000" y="243235"/>
            <a:ext cx="11381904" cy="319318"/>
          </a:xfrm>
          <a:prstGeom prst="rect">
            <a:avLst/>
          </a:prstGeom>
          <a:noFill/>
        </p:spPr>
        <p:txBody>
          <a:bodyPr wrap="square" rtlCol="0">
            <a:spAutoFit/>
          </a:bodyPr>
          <a:lstStyle/>
          <a:p>
            <a:pPr>
              <a:lnSpc>
                <a:spcPct val="80000"/>
              </a:lnSpc>
            </a:pPr>
            <a:r>
              <a:rPr lang="fr-FR" sz="2400">
                <a:solidFill>
                  <a:schemeClr val="accent1"/>
                </a:solidFill>
                <a:latin typeface="Arial Black" panose="020B0A04020102020204" pitchFamily="34" charset="0"/>
                <a:ea typeface="Lato Black" panose="020F0502020204030203" pitchFamily="34" charset="0"/>
                <a:cs typeface="Lato Black" panose="020F0502020204030203" pitchFamily="34" charset="0"/>
              </a:rPr>
              <a:t>Des bénévoles et nos salariés</a:t>
            </a:r>
          </a:p>
        </p:txBody>
      </p:sp>
      <p:grpSp>
        <p:nvGrpSpPr>
          <p:cNvPr id="5" name="Groupe 4">
            <a:extLst>
              <a:ext uri="{FF2B5EF4-FFF2-40B4-BE49-F238E27FC236}">
                <a16:creationId xmlns:a16="http://schemas.microsoft.com/office/drawing/2014/main" id="{BED5AF3C-FF23-9C02-4FD0-D5A88CE97FB0}"/>
              </a:ext>
              <a:ext uri="{C183D7F6-B498-43B3-948B-1728B52AA6E4}">
                <adec:decorative xmlns:adec="http://schemas.microsoft.com/office/drawing/2017/decorative" val="1"/>
              </a:ext>
            </a:extLst>
          </p:cNvPr>
          <p:cNvGrpSpPr/>
          <p:nvPr/>
        </p:nvGrpSpPr>
        <p:grpSpPr>
          <a:xfrm>
            <a:off x="0" y="148425"/>
            <a:ext cx="342900" cy="590715"/>
            <a:chOff x="0" y="148425"/>
            <a:chExt cx="342900" cy="590715"/>
          </a:xfrm>
        </p:grpSpPr>
        <p:sp>
          <p:nvSpPr>
            <p:cNvPr id="6" name="Rectangle 5">
              <a:extLst>
                <a:ext uri="{FF2B5EF4-FFF2-40B4-BE49-F238E27FC236}">
                  <a16:creationId xmlns:a16="http://schemas.microsoft.com/office/drawing/2014/main" id="{7815DD48-8F0A-BB84-1A2D-34E37A749983}"/>
                </a:ext>
              </a:extLst>
            </p:cNvPr>
            <p:cNvSpPr/>
            <p:nvPr/>
          </p:nvSpPr>
          <p:spPr>
            <a:xfrm>
              <a:off x="0" y="148425"/>
              <a:ext cx="213360"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7" name="Rectangle 26">
              <a:extLst>
                <a:ext uri="{FF2B5EF4-FFF2-40B4-BE49-F238E27FC236}">
                  <a16:creationId xmlns:a16="http://schemas.microsoft.com/office/drawing/2014/main" id="{D9E08588-3744-E4F6-A761-7D8D5CD93CC3}"/>
                </a:ext>
              </a:extLst>
            </p:cNvPr>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grpSp>
      <p:sp>
        <p:nvSpPr>
          <p:cNvPr id="10" name="Ovale 12">
            <a:extLst>
              <a:ext uri="{FF2B5EF4-FFF2-40B4-BE49-F238E27FC236}">
                <a16:creationId xmlns:a16="http://schemas.microsoft.com/office/drawing/2014/main" id="{D6C1002F-9C06-5BCA-2AAB-ADC35A3CAEBE}"/>
              </a:ext>
            </a:extLst>
          </p:cNvPr>
          <p:cNvSpPr/>
          <p:nvPr/>
        </p:nvSpPr>
        <p:spPr>
          <a:xfrm>
            <a:off x="166426" y="748016"/>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2" name="Zone de texte 8">
            <a:extLst>
              <a:ext uri="{FF2B5EF4-FFF2-40B4-BE49-F238E27FC236}">
                <a16:creationId xmlns:a16="http://schemas.microsoft.com/office/drawing/2014/main" id="{68539AF9-9F6A-B5FF-1FAE-93B66547905F}"/>
              </a:ext>
            </a:extLst>
          </p:cNvPr>
          <p:cNvSpPr txBox="1"/>
          <p:nvPr/>
        </p:nvSpPr>
        <p:spPr>
          <a:xfrm>
            <a:off x="689302" y="3000380"/>
            <a:ext cx="1204176" cy="230832"/>
          </a:xfrm>
          <a:prstGeom prst="rect">
            <a:avLst/>
          </a:prstGeom>
          <a:noFill/>
        </p:spPr>
        <p:txBody>
          <a:bodyPr wrap="square" rtlCol="0">
            <a:spAutoFit/>
          </a:bodyPr>
          <a:lstStyle/>
          <a:p>
            <a:pPr algn="ctr" rtl="0"/>
            <a:r>
              <a:rPr lang="fr-FR" sz="1200">
                <a:solidFill>
                  <a:schemeClr val="accent1"/>
                </a:solidFill>
                <a:latin typeface="Arial Black" panose="020B0A04020102020204" pitchFamily="34" charset="0"/>
                <a:ea typeface="Lato Black" panose="020F0502020204030203" pitchFamily="34" charset="0"/>
                <a:cs typeface="Lato Black" panose="020F0502020204030203" pitchFamily="34" charset="0"/>
              </a:rPr>
              <a:t>Coprésident</a:t>
            </a:r>
          </a:p>
        </p:txBody>
      </p:sp>
      <p:cxnSp>
        <p:nvCxnSpPr>
          <p:cNvPr id="13" name="Connecteur droit 12">
            <a:extLst>
              <a:ext uri="{FF2B5EF4-FFF2-40B4-BE49-F238E27FC236}">
                <a16:creationId xmlns:a16="http://schemas.microsoft.com/office/drawing/2014/main" id="{937332D8-89B6-70C6-C5BB-5B5A416E861A}"/>
              </a:ext>
              <a:ext uri="{C183D7F6-B498-43B3-948B-1728B52AA6E4}">
                <adec:decorative xmlns:adec="http://schemas.microsoft.com/office/drawing/2017/decorative" val="1"/>
              </a:ext>
            </a:extLst>
          </p:cNvPr>
          <p:cNvCxnSpPr/>
          <p:nvPr/>
        </p:nvCxnSpPr>
        <p:spPr>
          <a:xfrm>
            <a:off x="490890" y="3274699"/>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 de texte 22">
            <a:extLst>
              <a:ext uri="{FF2B5EF4-FFF2-40B4-BE49-F238E27FC236}">
                <a16:creationId xmlns:a16="http://schemas.microsoft.com/office/drawing/2014/main" id="{1998F52E-6FE4-6E2C-FD9D-928B3CAA45CD}"/>
              </a:ext>
            </a:extLst>
          </p:cNvPr>
          <p:cNvSpPr txBox="1"/>
          <p:nvPr/>
        </p:nvSpPr>
        <p:spPr>
          <a:xfrm>
            <a:off x="342900" y="3249413"/>
            <a:ext cx="1915909" cy="276999"/>
          </a:xfrm>
          <a:prstGeom prst="rect">
            <a:avLst/>
          </a:prstGeom>
          <a:noFill/>
        </p:spPr>
        <p:txBody>
          <a:bodyPr wrap="square" rtlCol="0">
            <a:spAutoFit/>
          </a:bodyPr>
          <a:lstStyle/>
          <a:p>
            <a:pPr algn="ctr" rtl="0"/>
            <a:r>
              <a:rPr lang="fr-FR" sz="1600">
                <a:solidFill>
                  <a:schemeClr val="tx2"/>
                </a:solidFill>
                <a:latin typeface="Arial" panose="020B0604020202020204" pitchFamily="34" charset="0"/>
                <a:ea typeface="Lato" panose="020F0502020204030203" pitchFamily="34" charset="0"/>
                <a:cs typeface="Arial" panose="020B0604020202020204" pitchFamily="34" charset="0"/>
              </a:rPr>
              <a:t>Sébastien Frappier</a:t>
            </a:r>
          </a:p>
        </p:txBody>
      </p:sp>
      <p:pic>
        <p:nvPicPr>
          <p:cNvPr id="1026" name="Picture 2" descr="Sébastien Frappier">
            <a:extLst>
              <a:ext uri="{FF2B5EF4-FFF2-40B4-BE49-F238E27FC236}">
                <a16:creationId xmlns:a16="http://schemas.microsoft.com/office/drawing/2014/main" id="{3E2DB322-3882-D094-267D-766F500AB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06" y="928002"/>
            <a:ext cx="1831810" cy="18318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Ovale 12">
            <a:extLst>
              <a:ext uri="{FF2B5EF4-FFF2-40B4-BE49-F238E27FC236}">
                <a16:creationId xmlns:a16="http://schemas.microsoft.com/office/drawing/2014/main" id="{C3BBD295-9D7D-0C05-4DBF-7603773E6AF4}"/>
              </a:ext>
            </a:extLst>
          </p:cNvPr>
          <p:cNvSpPr/>
          <p:nvPr/>
        </p:nvSpPr>
        <p:spPr>
          <a:xfrm>
            <a:off x="2520945" y="739672"/>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0" name="Zone de texte 8">
            <a:extLst>
              <a:ext uri="{FF2B5EF4-FFF2-40B4-BE49-F238E27FC236}">
                <a16:creationId xmlns:a16="http://schemas.microsoft.com/office/drawing/2014/main" id="{26194D4A-71EA-CF89-6D47-7DAE514C4485}"/>
              </a:ext>
            </a:extLst>
          </p:cNvPr>
          <p:cNvSpPr txBox="1"/>
          <p:nvPr/>
        </p:nvSpPr>
        <p:spPr>
          <a:xfrm>
            <a:off x="2992525" y="2992036"/>
            <a:ext cx="1306768" cy="230832"/>
          </a:xfrm>
          <a:prstGeom prst="rect">
            <a:avLst/>
          </a:prstGeom>
          <a:noFill/>
        </p:spPr>
        <p:txBody>
          <a:bodyPr wrap="square" rtlCol="0">
            <a:spAutoFit/>
          </a:bodyPr>
          <a:lstStyle/>
          <a:p>
            <a:pPr algn="ctr" rtl="0"/>
            <a:r>
              <a:rPr lang="fr-FR" sz="1200">
                <a:solidFill>
                  <a:schemeClr val="accent1"/>
                </a:solidFill>
                <a:latin typeface="Arial Black" panose="020B0A04020102020204" pitchFamily="34" charset="0"/>
                <a:ea typeface="Lato Black" panose="020F0502020204030203" pitchFamily="34" charset="0"/>
                <a:cs typeface="Lato Black" panose="020F0502020204030203" pitchFamily="34" charset="0"/>
              </a:rPr>
              <a:t>Coprésidente</a:t>
            </a:r>
          </a:p>
        </p:txBody>
      </p:sp>
      <p:cxnSp>
        <p:nvCxnSpPr>
          <p:cNvPr id="31" name="Connecteur droit 30">
            <a:extLst>
              <a:ext uri="{FF2B5EF4-FFF2-40B4-BE49-F238E27FC236}">
                <a16:creationId xmlns:a16="http://schemas.microsoft.com/office/drawing/2014/main" id="{32E99830-3F6A-A0BB-770A-4C6770F84D72}"/>
              </a:ext>
              <a:ext uri="{C183D7F6-B498-43B3-948B-1728B52AA6E4}">
                <adec:decorative xmlns:adec="http://schemas.microsoft.com/office/drawing/2017/decorative" val="1"/>
              </a:ext>
            </a:extLst>
          </p:cNvPr>
          <p:cNvCxnSpPr/>
          <p:nvPr/>
        </p:nvCxnSpPr>
        <p:spPr>
          <a:xfrm>
            <a:off x="2845409" y="3266355"/>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Zone de texte 22">
            <a:extLst>
              <a:ext uri="{FF2B5EF4-FFF2-40B4-BE49-F238E27FC236}">
                <a16:creationId xmlns:a16="http://schemas.microsoft.com/office/drawing/2014/main" id="{4FC2EDD4-C54A-8CD6-E25F-680C37F57316}"/>
              </a:ext>
            </a:extLst>
          </p:cNvPr>
          <p:cNvSpPr txBox="1"/>
          <p:nvPr/>
        </p:nvSpPr>
        <p:spPr>
          <a:xfrm>
            <a:off x="2818445" y="3241069"/>
            <a:ext cx="1673856" cy="276999"/>
          </a:xfrm>
          <a:prstGeom prst="rect">
            <a:avLst/>
          </a:prstGeom>
          <a:noFill/>
        </p:spPr>
        <p:txBody>
          <a:bodyPr wrap="square" rtlCol="0">
            <a:spAutoFit/>
          </a:bodyPr>
          <a:lstStyle/>
          <a:p>
            <a:pPr algn="ctr"/>
            <a:r>
              <a:rPr lang="fr-FR" sz="1600">
                <a:solidFill>
                  <a:schemeClr val="tx2"/>
                </a:solidFill>
                <a:latin typeface="Arial" panose="020B0604020202020204" pitchFamily="34" charset="0"/>
                <a:ea typeface="Lato" panose="020F0502020204030203" pitchFamily="34" charset="0"/>
                <a:cs typeface="Arial" panose="020B0604020202020204" pitchFamily="34" charset="0"/>
              </a:rPr>
              <a:t>Nathalie Rigollet</a:t>
            </a:r>
          </a:p>
        </p:txBody>
      </p:sp>
      <p:sp>
        <p:nvSpPr>
          <p:cNvPr id="34" name="Ovale 12">
            <a:extLst>
              <a:ext uri="{FF2B5EF4-FFF2-40B4-BE49-F238E27FC236}">
                <a16:creationId xmlns:a16="http://schemas.microsoft.com/office/drawing/2014/main" id="{D8F18504-57D5-CC96-E799-45E24F9F4E86}"/>
              </a:ext>
            </a:extLst>
          </p:cNvPr>
          <p:cNvSpPr/>
          <p:nvPr/>
        </p:nvSpPr>
        <p:spPr>
          <a:xfrm>
            <a:off x="5005189" y="3740496"/>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35" name="Zone de texte 8">
            <a:extLst>
              <a:ext uri="{FF2B5EF4-FFF2-40B4-BE49-F238E27FC236}">
                <a16:creationId xmlns:a16="http://schemas.microsoft.com/office/drawing/2014/main" id="{34275F52-9554-5A69-FF56-F3E7AC45E445}"/>
              </a:ext>
            </a:extLst>
          </p:cNvPr>
          <p:cNvSpPr txBox="1"/>
          <p:nvPr/>
        </p:nvSpPr>
        <p:spPr>
          <a:xfrm>
            <a:off x="5595681" y="5992860"/>
            <a:ext cx="1068947" cy="230832"/>
          </a:xfrm>
          <a:prstGeom prst="rect">
            <a:avLst/>
          </a:prstGeom>
          <a:noFill/>
        </p:spPr>
        <p:txBody>
          <a:bodyPr wrap="square" rtlCol="0">
            <a:spAutoFit/>
          </a:bodyPr>
          <a:lstStyle/>
          <a:p>
            <a:pPr algn="ctr" rtl="0"/>
            <a:r>
              <a:rPr lang="fr-FR" sz="1200">
                <a:solidFill>
                  <a:schemeClr val="accent1"/>
                </a:solidFill>
                <a:latin typeface="Arial Black" panose="020B0A04020102020204" pitchFamily="34" charset="0"/>
                <a:ea typeface="Lato Black" panose="020F0502020204030203" pitchFamily="34" charset="0"/>
                <a:cs typeface="Lato Black" panose="020F0502020204030203" pitchFamily="34" charset="0"/>
              </a:rPr>
              <a:t>Entraineur</a:t>
            </a:r>
          </a:p>
        </p:txBody>
      </p:sp>
      <p:cxnSp>
        <p:nvCxnSpPr>
          <p:cNvPr id="36" name="Connecteur droit 35">
            <a:extLst>
              <a:ext uri="{FF2B5EF4-FFF2-40B4-BE49-F238E27FC236}">
                <a16:creationId xmlns:a16="http://schemas.microsoft.com/office/drawing/2014/main" id="{D8AFEE3A-F51C-5E82-2D3B-6E7A06A1A80E}"/>
              </a:ext>
              <a:ext uri="{C183D7F6-B498-43B3-948B-1728B52AA6E4}">
                <adec:decorative xmlns:adec="http://schemas.microsoft.com/office/drawing/2017/decorative" val="1"/>
              </a:ext>
            </a:extLst>
          </p:cNvPr>
          <p:cNvCxnSpPr/>
          <p:nvPr/>
        </p:nvCxnSpPr>
        <p:spPr>
          <a:xfrm>
            <a:off x="5329653" y="6267179"/>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Zone de texte 22">
            <a:extLst>
              <a:ext uri="{FF2B5EF4-FFF2-40B4-BE49-F238E27FC236}">
                <a16:creationId xmlns:a16="http://schemas.microsoft.com/office/drawing/2014/main" id="{2DB45E5A-8448-3717-F600-37C3DA754C60}"/>
              </a:ext>
            </a:extLst>
          </p:cNvPr>
          <p:cNvSpPr txBox="1"/>
          <p:nvPr/>
        </p:nvSpPr>
        <p:spPr>
          <a:xfrm>
            <a:off x="5216933" y="6241893"/>
            <a:ext cx="1845378" cy="276999"/>
          </a:xfrm>
          <a:prstGeom prst="rect">
            <a:avLst/>
          </a:prstGeom>
          <a:noFill/>
        </p:spPr>
        <p:txBody>
          <a:bodyPr wrap="square" rtlCol="0">
            <a:spAutoFit/>
          </a:bodyPr>
          <a:lstStyle/>
          <a:p>
            <a:pPr algn="ctr" rtl="0"/>
            <a:r>
              <a:rPr lang="fr-FR" sz="1600">
                <a:solidFill>
                  <a:schemeClr val="tx2"/>
                </a:solidFill>
                <a:latin typeface="Arial" panose="020B0604020202020204" pitchFamily="34" charset="0"/>
                <a:ea typeface="Lato" panose="020F0502020204030203" pitchFamily="34" charset="0"/>
                <a:cs typeface="Arial" panose="020B0604020202020204" pitchFamily="34" charset="0"/>
              </a:rPr>
              <a:t>Clovis Bourennani</a:t>
            </a:r>
          </a:p>
        </p:txBody>
      </p:sp>
      <p:sp>
        <p:nvSpPr>
          <p:cNvPr id="40" name="Ovale 12">
            <a:extLst>
              <a:ext uri="{FF2B5EF4-FFF2-40B4-BE49-F238E27FC236}">
                <a16:creationId xmlns:a16="http://schemas.microsoft.com/office/drawing/2014/main" id="{1DF18FED-4C05-A3C8-D8C8-BDD307F4302C}"/>
              </a:ext>
            </a:extLst>
          </p:cNvPr>
          <p:cNvSpPr/>
          <p:nvPr/>
        </p:nvSpPr>
        <p:spPr>
          <a:xfrm>
            <a:off x="7407214" y="3740496"/>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41" name="Zone de texte 8">
            <a:extLst>
              <a:ext uri="{FF2B5EF4-FFF2-40B4-BE49-F238E27FC236}">
                <a16:creationId xmlns:a16="http://schemas.microsoft.com/office/drawing/2014/main" id="{5ECE2306-C729-90AB-7C30-84060B4EC585}"/>
              </a:ext>
            </a:extLst>
          </p:cNvPr>
          <p:cNvSpPr txBox="1"/>
          <p:nvPr/>
        </p:nvSpPr>
        <p:spPr>
          <a:xfrm>
            <a:off x="7997705" y="5992860"/>
            <a:ext cx="1068947" cy="230832"/>
          </a:xfrm>
          <a:prstGeom prst="rect">
            <a:avLst/>
          </a:prstGeom>
          <a:noFill/>
        </p:spPr>
        <p:txBody>
          <a:bodyPr wrap="square" rtlCol="0">
            <a:spAutoFit/>
          </a:bodyPr>
          <a:lstStyle/>
          <a:p>
            <a:pPr algn="ctr"/>
            <a:r>
              <a:rPr lang="fr-FR" sz="1200">
                <a:solidFill>
                  <a:schemeClr val="accent1"/>
                </a:solidFill>
                <a:latin typeface="Arial Black" panose="020B0A04020102020204" pitchFamily="34" charset="0"/>
                <a:ea typeface="Lato Black" panose="020F0502020204030203" pitchFamily="34" charset="0"/>
                <a:cs typeface="Lato Black" panose="020F0502020204030203" pitchFamily="34" charset="0"/>
              </a:rPr>
              <a:t>Entraineur</a:t>
            </a:r>
          </a:p>
        </p:txBody>
      </p:sp>
      <p:cxnSp>
        <p:nvCxnSpPr>
          <p:cNvPr id="42" name="Connecteur droit 41">
            <a:extLst>
              <a:ext uri="{FF2B5EF4-FFF2-40B4-BE49-F238E27FC236}">
                <a16:creationId xmlns:a16="http://schemas.microsoft.com/office/drawing/2014/main" id="{F75E2946-16E3-3975-4D00-8D943A497687}"/>
              </a:ext>
              <a:ext uri="{C183D7F6-B498-43B3-948B-1728B52AA6E4}">
                <adec:decorative xmlns:adec="http://schemas.microsoft.com/office/drawing/2017/decorative" val="1"/>
              </a:ext>
            </a:extLst>
          </p:cNvPr>
          <p:cNvCxnSpPr/>
          <p:nvPr/>
        </p:nvCxnSpPr>
        <p:spPr>
          <a:xfrm>
            <a:off x="7731678" y="6267179"/>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Zone de texte 22">
            <a:extLst>
              <a:ext uri="{FF2B5EF4-FFF2-40B4-BE49-F238E27FC236}">
                <a16:creationId xmlns:a16="http://schemas.microsoft.com/office/drawing/2014/main" id="{2C818AD3-3E0D-56F4-B7E9-E90241EB0ED8}"/>
              </a:ext>
            </a:extLst>
          </p:cNvPr>
          <p:cNvSpPr txBox="1"/>
          <p:nvPr/>
        </p:nvSpPr>
        <p:spPr>
          <a:xfrm>
            <a:off x="7497919" y="6276211"/>
            <a:ext cx="2087431" cy="276999"/>
          </a:xfrm>
          <a:prstGeom prst="rect">
            <a:avLst/>
          </a:prstGeom>
          <a:noFill/>
        </p:spPr>
        <p:txBody>
          <a:bodyPr wrap="square" rtlCol="0">
            <a:spAutoFit/>
          </a:bodyPr>
          <a:lstStyle/>
          <a:p>
            <a:pPr algn="ctr" rtl="0"/>
            <a:r>
              <a:rPr lang="fr-FR" sz="1600">
                <a:solidFill>
                  <a:schemeClr val="tx2"/>
                </a:solidFill>
                <a:latin typeface="Arial" panose="020B0604020202020204" pitchFamily="34" charset="0"/>
                <a:ea typeface="Lato" panose="020F0502020204030203" pitchFamily="34" charset="0"/>
                <a:cs typeface="Arial" panose="020B0604020202020204" pitchFamily="34" charset="0"/>
              </a:rPr>
              <a:t>Damien Lemarchand</a:t>
            </a:r>
          </a:p>
        </p:txBody>
      </p:sp>
      <p:pic>
        <p:nvPicPr>
          <p:cNvPr id="1028" name="Picture 4">
            <a:extLst>
              <a:ext uri="{FF2B5EF4-FFF2-40B4-BE49-F238E27FC236}">
                <a16:creationId xmlns:a16="http://schemas.microsoft.com/office/drawing/2014/main" id="{142914E6-722B-69F4-E00E-AB42D6AAE4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60" t="-2805" r="45317" b="52805"/>
          <a:stretch/>
        </p:blipFill>
        <p:spPr bwMode="auto">
          <a:xfrm rot="20797913">
            <a:off x="5154162" y="3829951"/>
            <a:ext cx="1869255" cy="19796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F8E866-ABFC-A139-74DB-E6F3CA689A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03" t="37925" r="72967" b="51191"/>
          <a:stretch/>
        </p:blipFill>
        <p:spPr bwMode="auto">
          <a:xfrm>
            <a:off x="7560818" y="3921570"/>
            <a:ext cx="1913185" cy="18307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6" name="Image 55">
            <a:extLst>
              <a:ext uri="{FF2B5EF4-FFF2-40B4-BE49-F238E27FC236}">
                <a16:creationId xmlns:a16="http://schemas.microsoft.com/office/drawing/2014/main" id="{2CF02762-272A-0AD8-2E39-E2930369B905}"/>
              </a:ext>
            </a:extLst>
          </p:cNvPr>
          <p:cNvPicPr>
            <a:picLocks noChangeAspect="1"/>
          </p:cNvPicPr>
          <p:nvPr/>
        </p:nvPicPr>
        <p:blipFill rotWithShape="1">
          <a:blip r:embed="rId6"/>
          <a:srcRect l="72793" t="66916" r="14354" b="21057"/>
          <a:stretch/>
        </p:blipFill>
        <p:spPr>
          <a:xfrm>
            <a:off x="2688317" y="916794"/>
            <a:ext cx="1835717" cy="1932579"/>
          </a:xfrm>
          <a:prstGeom prst="ellipse">
            <a:avLst/>
          </a:prstGeom>
          <a:ln>
            <a:noFill/>
          </a:ln>
          <a:effectLst>
            <a:softEdge rad="112500"/>
          </a:effectLst>
        </p:spPr>
      </p:pic>
      <p:sp>
        <p:nvSpPr>
          <p:cNvPr id="16" name="Ovale 12">
            <a:extLst>
              <a:ext uri="{FF2B5EF4-FFF2-40B4-BE49-F238E27FC236}">
                <a16:creationId xmlns:a16="http://schemas.microsoft.com/office/drawing/2014/main" id="{3A924DC1-891A-0E9D-D20C-1AB0B5CCD765}"/>
              </a:ext>
            </a:extLst>
          </p:cNvPr>
          <p:cNvSpPr/>
          <p:nvPr/>
        </p:nvSpPr>
        <p:spPr>
          <a:xfrm>
            <a:off x="9770833" y="3725930"/>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7" name="Zone de texte 8">
            <a:extLst>
              <a:ext uri="{FF2B5EF4-FFF2-40B4-BE49-F238E27FC236}">
                <a16:creationId xmlns:a16="http://schemas.microsoft.com/office/drawing/2014/main" id="{A5BBE74F-10C7-C84B-9399-DAA02AE206E2}"/>
              </a:ext>
            </a:extLst>
          </p:cNvPr>
          <p:cNvSpPr txBox="1"/>
          <p:nvPr/>
        </p:nvSpPr>
        <p:spPr>
          <a:xfrm>
            <a:off x="10361324" y="5978294"/>
            <a:ext cx="1068947" cy="230832"/>
          </a:xfrm>
          <a:prstGeom prst="rect">
            <a:avLst/>
          </a:prstGeom>
          <a:noFill/>
        </p:spPr>
        <p:txBody>
          <a:bodyPr wrap="square" rtlCol="0">
            <a:spAutoFit/>
          </a:bodyPr>
          <a:lstStyle/>
          <a:p>
            <a:pPr algn="ctr"/>
            <a:r>
              <a:rPr lang="fr-FR" sz="1200">
                <a:solidFill>
                  <a:schemeClr val="accent1"/>
                </a:solidFill>
                <a:latin typeface="Arial Black" panose="020B0A04020102020204" pitchFamily="34" charset="0"/>
                <a:ea typeface="Lato Black" panose="020F0502020204030203" pitchFamily="34" charset="0"/>
                <a:cs typeface="Lato Black" panose="020F0502020204030203" pitchFamily="34" charset="0"/>
              </a:rPr>
              <a:t>Entraineur</a:t>
            </a:r>
          </a:p>
        </p:txBody>
      </p:sp>
      <p:cxnSp>
        <p:nvCxnSpPr>
          <p:cNvPr id="18" name="Connecteur droit 17">
            <a:extLst>
              <a:ext uri="{FF2B5EF4-FFF2-40B4-BE49-F238E27FC236}">
                <a16:creationId xmlns:a16="http://schemas.microsoft.com/office/drawing/2014/main" id="{60239D48-E776-11B4-5D53-D88502EA5F1F}"/>
              </a:ext>
              <a:ext uri="{C183D7F6-B498-43B3-948B-1728B52AA6E4}">
                <adec:decorative xmlns:adec="http://schemas.microsoft.com/office/drawing/2017/decorative" val="1"/>
              </a:ext>
            </a:extLst>
          </p:cNvPr>
          <p:cNvCxnSpPr/>
          <p:nvPr/>
        </p:nvCxnSpPr>
        <p:spPr>
          <a:xfrm>
            <a:off x="10095297" y="6252613"/>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 de texte 22">
            <a:extLst>
              <a:ext uri="{FF2B5EF4-FFF2-40B4-BE49-F238E27FC236}">
                <a16:creationId xmlns:a16="http://schemas.microsoft.com/office/drawing/2014/main" id="{061997CB-82EA-47CF-0211-2E1285FE0F4A}"/>
              </a:ext>
            </a:extLst>
          </p:cNvPr>
          <p:cNvSpPr txBox="1"/>
          <p:nvPr/>
        </p:nvSpPr>
        <p:spPr>
          <a:xfrm>
            <a:off x="9998614" y="6227327"/>
            <a:ext cx="1813317" cy="276999"/>
          </a:xfrm>
          <a:prstGeom prst="rect">
            <a:avLst/>
          </a:prstGeom>
          <a:noFill/>
        </p:spPr>
        <p:txBody>
          <a:bodyPr wrap="square" rtlCol="0">
            <a:spAutoFit/>
          </a:bodyPr>
          <a:lstStyle/>
          <a:p>
            <a:pPr algn="ctr" rtl="0"/>
            <a:r>
              <a:rPr lang="fr-FR" sz="1600">
                <a:solidFill>
                  <a:schemeClr val="tx2"/>
                </a:solidFill>
                <a:latin typeface="Arial" panose="020B0604020202020204" pitchFamily="34" charset="0"/>
                <a:ea typeface="Lato" panose="020F0502020204030203" pitchFamily="34" charset="0"/>
                <a:cs typeface="Arial" panose="020B0604020202020204" pitchFamily="34" charset="0"/>
              </a:rPr>
              <a:t>Lauriana Perrolan</a:t>
            </a:r>
          </a:p>
        </p:txBody>
      </p:sp>
      <p:sp>
        <p:nvSpPr>
          <p:cNvPr id="3" name="Ovale 12">
            <a:extLst>
              <a:ext uri="{FF2B5EF4-FFF2-40B4-BE49-F238E27FC236}">
                <a16:creationId xmlns:a16="http://schemas.microsoft.com/office/drawing/2014/main" id="{9CA52D6F-FD70-E3BC-292E-40843924582E}"/>
              </a:ext>
            </a:extLst>
          </p:cNvPr>
          <p:cNvSpPr/>
          <p:nvPr/>
        </p:nvSpPr>
        <p:spPr>
          <a:xfrm>
            <a:off x="219285" y="3740496"/>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8" name="Zone de texte 8">
            <a:extLst>
              <a:ext uri="{FF2B5EF4-FFF2-40B4-BE49-F238E27FC236}">
                <a16:creationId xmlns:a16="http://schemas.microsoft.com/office/drawing/2014/main" id="{08E2883D-D548-162B-1D9F-A927D33090EB}"/>
              </a:ext>
            </a:extLst>
          </p:cNvPr>
          <p:cNvSpPr txBox="1"/>
          <p:nvPr/>
        </p:nvSpPr>
        <p:spPr>
          <a:xfrm>
            <a:off x="808592" y="5992860"/>
            <a:ext cx="1071320" cy="230832"/>
          </a:xfrm>
          <a:prstGeom prst="rect">
            <a:avLst/>
          </a:prstGeom>
          <a:noFill/>
        </p:spPr>
        <p:txBody>
          <a:bodyPr wrap="square" rtlCol="0">
            <a:spAutoFit/>
          </a:bodyPr>
          <a:lstStyle/>
          <a:p>
            <a:pPr algn="ctr" rtl="0"/>
            <a:r>
              <a:rPr lang="fr-FR" sz="1200">
                <a:solidFill>
                  <a:schemeClr val="accent1"/>
                </a:solidFill>
                <a:latin typeface="Arial Black" panose="020B0A04020102020204" pitchFamily="34" charset="0"/>
                <a:ea typeface="Lato Black" panose="020F0502020204030203" pitchFamily="34" charset="0"/>
                <a:cs typeface="Lato Black" panose="020F0502020204030203" pitchFamily="34" charset="0"/>
              </a:rPr>
              <a:t>Secrétaire</a:t>
            </a:r>
          </a:p>
        </p:txBody>
      </p:sp>
      <p:cxnSp>
        <p:nvCxnSpPr>
          <p:cNvPr id="9" name="Connecteur droit 8">
            <a:extLst>
              <a:ext uri="{FF2B5EF4-FFF2-40B4-BE49-F238E27FC236}">
                <a16:creationId xmlns:a16="http://schemas.microsoft.com/office/drawing/2014/main" id="{4650FBC4-7E7C-CEAC-0DAA-5C2FBF6B9D7D}"/>
              </a:ext>
              <a:ext uri="{C183D7F6-B498-43B3-948B-1728B52AA6E4}">
                <adec:decorative xmlns:adec="http://schemas.microsoft.com/office/drawing/2017/decorative" val="1"/>
              </a:ext>
            </a:extLst>
          </p:cNvPr>
          <p:cNvCxnSpPr/>
          <p:nvPr/>
        </p:nvCxnSpPr>
        <p:spPr>
          <a:xfrm>
            <a:off x="543749" y="6267179"/>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Zone de texte 22">
            <a:extLst>
              <a:ext uri="{FF2B5EF4-FFF2-40B4-BE49-F238E27FC236}">
                <a16:creationId xmlns:a16="http://schemas.microsoft.com/office/drawing/2014/main" id="{54804561-135E-23BB-3D4D-41EBF0012D2F}"/>
              </a:ext>
            </a:extLst>
          </p:cNvPr>
          <p:cNvSpPr txBox="1"/>
          <p:nvPr/>
        </p:nvSpPr>
        <p:spPr>
          <a:xfrm>
            <a:off x="612171" y="6241893"/>
            <a:ext cx="1483098" cy="276999"/>
          </a:xfrm>
          <a:prstGeom prst="rect">
            <a:avLst/>
          </a:prstGeom>
          <a:noFill/>
        </p:spPr>
        <p:txBody>
          <a:bodyPr wrap="square" rtlCol="0">
            <a:spAutoFit/>
          </a:bodyPr>
          <a:lstStyle/>
          <a:p>
            <a:pPr algn="ctr"/>
            <a:r>
              <a:rPr lang="fr-FR" sz="1600">
                <a:solidFill>
                  <a:schemeClr val="tx2"/>
                </a:solidFill>
                <a:latin typeface="Arial" panose="020B0604020202020204" pitchFamily="34" charset="0"/>
                <a:ea typeface="Lato" panose="020F0502020204030203" pitchFamily="34" charset="0"/>
                <a:cs typeface="Arial" panose="020B0604020202020204" pitchFamily="34" charset="0"/>
              </a:rPr>
              <a:t>Sylvie Strauss</a:t>
            </a:r>
          </a:p>
        </p:txBody>
      </p:sp>
      <p:sp>
        <p:nvSpPr>
          <p:cNvPr id="11" name="Ovale 12">
            <a:extLst>
              <a:ext uri="{FF2B5EF4-FFF2-40B4-BE49-F238E27FC236}">
                <a16:creationId xmlns:a16="http://schemas.microsoft.com/office/drawing/2014/main" id="{A9F90BB6-EBAB-7587-42D5-DFA01793C189}"/>
              </a:ext>
            </a:extLst>
          </p:cNvPr>
          <p:cNvSpPr/>
          <p:nvPr/>
        </p:nvSpPr>
        <p:spPr>
          <a:xfrm>
            <a:off x="2609189" y="3726722"/>
            <a:ext cx="2156108"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0" name="Zone de texte 8">
            <a:extLst>
              <a:ext uri="{FF2B5EF4-FFF2-40B4-BE49-F238E27FC236}">
                <a16:creationId xmlns:a16="http://schemas.microsoft.com/office/drawing/2014/main" id="{64D4112A-4C3B-DF3D-FC49-A951642F9880}"/>
              </a:ext>
            </a:extLst>
          </p:cNvPr>
          <p:cNvSpPr txBox="1"/>
          <p:nvPr/>
        </p:nvSpPr>
        <p:spPr>
          <a:xfrm>
            <a:off x="2602793" y="5979086"/>
            <a:ext cx="2262735" cy="230832"/>
          </a:xfrm>
          <a:prstGeom prst="rect">
            <a:avLst/>
          </a:prstGeom>
          <a:noFill/>
        </p:spPr>
        <p:txBody>
          <a:bodyPr wrap="square" rtlCol="0">
            <a:spAutoFit/>
          </a:bodyPr>
          <a:lstStyle/>
          <a:p>
            <a:pPr algn="ctr" rtl="0"/>
            <a:r>
              <a:rPr lang="fr-FR" sz="1200" dirty="0">
                <a:solidFill>
                  <a:schemeClr val="accent1"/>
                </a:solidFill>
                <a:latin typeface="Arial Black" panose="020B0A04020102020204" pitchFamily="34" charset="0"/>
                <a:ea typeface="Lato Black" panose="020F0502020204030203" pitchFamily="34" charset="0"/>
                <a:cs typeface="Lato Black" panose="020F0502020204030203" pitchFamily="34" charset="0"/>
              </a:rPr>
              <a:t>Trésorerie / comptabilité</a:t>
            </a:r>
          </a:p>
        </p:txBody>
      </p:sp>
      <p:cxnSp>
        <p:nvCxnSpPr>
          <p:cNvPr id="21" name="Connecteur droit 20">
            <a:extLst>
              <a:ext uri="{FF2B5EF4-FFF2-40B4-BE49-F238E27FC236}">
                <a16:creationId xmlns:a16="http://schemas.microsoft.com/office/drawing/2014/main" id="{8957AC30-3AB7-C8D6-9026-B31D201F8DE3}"/>
              </a:ext>
              <a:ext uri="{C183D7F6-B498-43B3-948B-1728B52AA6E4}">
                <adec:decorative xmlns:adec="http://schemas.microsoft.com/office/drawing/2017/decorative" val="1"/>
              </a:ext>
            </a:extLst>
          </p:cNvPr>
          <p:cNvCxnSpPr/>
          <p:nvPr/>
        </p:nvCxnSpPr>
        <p:spPr>
          <a:xfrm>
            <a:off x="2933653" y="6253405"/>
            <a:ext cx="1619915"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Zone de texte 22">
            <a:extLst>
              <a:ext uri="{FF2B5EF4-FFF2-40B4-BE49-F238E27FC236}">
                <a16:creationId xmlns:a16="http://schemas.microsoft.com/office/drawing/2014/main" id="{E2E8EDBF-BD43-252D-CB12-CF9DC3BB8094}"/>
              </a:ext>
            </a:extLst>
          </p:cNvPr>
          <p:cNvSpPr txBox="1"/>
          <p:nvPr/>
        </p:nvSpPr>
        <p:spPr>
          <a:xfrm>
            <a:off x="2991656" y="6228119"/>
            <a:ext cx="1503938" cy="276999"/>
          </a:xfrm>
          <a:prstGeom prst="rect">
            <a:avLst/>
          </a:prstGeom>
          <a:noFill/>
        </p:spPr>
        <p:txBody>
          <a:bodyPr wrap="square" rtlCol="0">
            <a:spAutoFit/>
          </a:bodyPr>
          <a:lstStyle/>
          <a:p>
            <a:pPr algn="ctr" rtl="0"/>
            <a:r>
              <a:rPr lang="fr-FR" sz="1600">
                <a:solidFill>
                  <a:schemeClr val="tx2"/>
                </a:solidFill>
                <a:latin typeface="Arial" panose="020B0604020202020204" pitchFamily="34" charset="0"/>
                <a:ea typeface="Lato" panose="020F0502020204030203" pitchFamily="34" charset="0"/>
                <a:cs typeface="Arial" panose="020B0604020202020204" pitchFamily="34" charset="0"/>
              </a:rPr>
              <a:t>Amélie Didelot</a:t>
            </a:r>
          </a:p>
        </p:txBody>
      </p:sp>
      <p:pic>
        <p:nvPicPr>
          <p:cNvPr id="24" name="Picture 2" descr="Sylvie Strauss">
            <a:extLst>
              <a:ext uri="{FF2B5EF4-FFF2-40B4-BE49-F238E27FC236}">
                <a16:creationId xmlns:a16="http://schemas.microsoft.com/office/drawing/2014/main" id="{59B95E75-1410-2A87-617A-E9E80E60A8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3923866"/>
            <a:ext cx="1960964" cy="19609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Ovale 12">
            <a:extLst>
              <a:ext uri="{FF2B5EF4-FFF2-40B4-BE49-F238E27FC236}">
                <a16:creationId xmlns:a16="http://schemas.microsoft.com/office/drawing/2014/main" id="{CACDAEFC-D38F-02D3-55B1-E8E56945F87D}"/>
              </a:ext>
            </a:extLst>
          </p:cNvPr>
          <p:cNvSpPr/>
          <p:nvPr/>
        </p:nvSpPr>
        <p:spPr>
          <a:xfrm>
            <a:off x="6192388" y="738437"/>
            <a:ext cx="2184866" cy="2156108"/>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27" name="Zone de texte 8">
            <a:extLst>
              <a:ext uri="{FF2B5EF4-FFF2-40B4-BE49-F238E27FC236}">
                <a16:creationId xmlns:a16="http://schemas.microsoft.com/office/drawing/2014/main" id="{AD68A655-8330-129A-6B22-4220BD124BF7}"/>
              </a:ext>
            </a:extLst>
          </p:cNvPr>
          <p:cNvSpPr txBox="1"/>
          <p:nvPr/>
        </p:nvSpPr>
        <p:spPr>
          <a:xfrm>
            <a:off x="6371875" y="2959535"/>
            <a:ext cx="1922194" cy="230832"/>
          </a:xfrm>
          <a:prstGeom prst="rect">
            <a:avLst/>
          </a:prstGeom>
          <a:noFill/>
        </p:spPr>
        <p:txBody>
          <a:bodyPr wrap="square" rtlCol="0">
            <a:spAutoFit/>
          </a:bodyPr>
          <a:lstStyle/>
          <a:p>
            <a:pPr algn="ctr" rtl="0"/>
            <a:r>
              <a:rPr lang="fr-FR" sz="1200" dirty="0">
                <a:solidFill>
                  <a:schemeClr val="accent1"/>
                </a:solidFill>
                <a:latin typeface="Arial Black" panose="020B0A04020102020204" pitchFamily="34" charset="0"/>
                <a:ea typeface="Lato Black" panose="020F0502020204030203" pitchFamily="34" charset="0"/>
                <a:cs typeface="Lato Black" panose="020F0502020204030203" pitchFamily="34" charset="0"/>
              </a:rPr>
              <a:t>Responsable Officiel</a:t>
            </a:r>
          </a:p>
        </p:txBody>
      </p:sp>
      <p:cxnSp>
        <p:nvCxnSpPr>
          <p:cNvPr id="28" name="Connecteur droit 27">
            <a:extLst>
              <a:ext uri="{FF2B5EF4-FFF2-40B4-BE49-F238E27FC236}">
                <a16:creationId xmlns:a16="http://schemas.microsoft.com/office/drawing/2014/main" id="{C5DEDF1F-D6A8-1BF5-2DAE-9C28438451E4}"/>
              </a:ext>
              <a:ext uri="{C183D7F6-B498-43B3-948B-1728B52AA6E4}">
                <adec:decorative xmlns:adec="http://schemas.microsoft.com/office/drawing/2017/decorative" val="1"/>
              </a:ext>
            </a:extLst>
          </p:cNvPr>
          <p:cNvCxnSpPr>
            <a:cxnSpLocks/>
          </p:cNvCxnSpPr>
          <p:nvPr/>
        </p:nvCxnSpPr>
        <p:spPr>
          <a:xfrm>
            <a:off x="6505205" y="3217893"/>
            <a:ext cx="1649247"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 de texte 22">
            <a:extLst>
              <a:ext uri="{FF2B5EF4-FFF2-40B4-BE49-F238E27FC236}">
                <a16:creationId xmlns:a16="http://schemas.microsoft.com/office/drawing/2014/main" id="{C1B6F59A-3D4E-817B-EB79-8C9E577968B1}"/>
              </a:ext>
            </a:extLst>
          </p:cNvPr>
          <p:cNvSpPr txBox="1"/>
          <p:nvPr/>
        </p:nvSpPr>
        <p:spPr>
          <a:xfrm>
            <a:off x="6328536" y="3164965"/>
            <a:ext cx="2018501" cy="276999"/>
          </a:xfrm>
          <a:prstGeom prst="rect">
            <a:avLst/>
          </a:prstGeom>
          <a:noFill/>
        </p:spPr>
        <p:txBody>
          <a:bodyPr wrap="square" rtlCol="0">
            <a:spAutoFit/>
          </a:bodyPr>
          <a:lstStyle/>
          <a:p>
            <a:pPr algn="ctr" rtl="0"/>
            <a:r>
              <a:rPr lang="fr-FR" sz="1600">
                <a:solidFill>
                  <a:schemeClr val="tx2"/>
                </a:solidFill>
                <a:latin typeface="Arial" panose="020B0604020202020204" pitchFamily="34" charset="0"/>
                <a:ea typeface="Lato" panose="020F0502020204030203" pitchFamily="34" charset="0"/>
                <a:cs typeface="Arial" panose="020B0604020202020204" pitchFamily="34" charset="0"/>
              </a:rPr>
              <a:t>Laëtitia Bourgognon</a:t>
            </a:r>
          </a:p>
        </p:txBody>
      </p:sp>
      <p:pic>
        <p:nvPicPr>
          <p:cNvPr id="38" name="Picture 2">
            <a:extLst>
              <a:ext uri="{FF2B5EF4-FFF2-40B4-BE49-F238E27FC236}">
                <a16:creationId xmlns:a16="http://schemas.microsoft.com/office/drawing/2014/main" id="{CE13988B-9BAD-B2EE-982D-72A02B95DC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69" t="11962" r="45892" b="48516"/>
          <a:stretch/>
        </p:blipFill>
        <p:spPr bwMode="auto">
          <a:xfrm>
            <a:off x="6371875" y="918423"/>
            <a:ext cx="1915909" cy="18355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9" name="Ovale 12">
            <a:extLst>
              <a:ext uri="{FF2B5EF4-FFF2-40B4-BE49-F238E27FC236}">
                <a16:creationId xmlns:a16="http://schemas.microsoft.com/office/drawing/2014/main" id="{01E2DBEE-41BA-79C2-114E-2DB2025E5BEC}"/>
              </a:ext>
            </a:extLst>
          </p:cNvPr>
          <p:cNvSpPr/>
          <p:nvPr/>
        </p:nvSpPr>
        <p:spPr>
          <a:xfrm>
            <a:off x="8687875" y="810367"/>
            <a:ext cx="2133025" cy="2133025"/>
          </a:xfrm>
          <a:prstGeom prst="ellipse">
            <a:avLst/>
          </a:prstGeom>
          <a:solidFill>
            <a:schemeClr val="bg1"/>
          </a:solid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pic>
        <p:nvPicPr>
          <p:cNvPr id="44" name="Image 43">
            <a:extLst>
              <a:ext uri="{FF2B5EF4-FFF2-40B4-BE49-F238E27FC236}">
                <a16:creationId xmlns:a16="http://schemas.microsoft.com/office/drawing/2014/main" id="{B84FE992-B64E-AD32-8EA6-135E5E919BF2}"/>
              </a:ext>
            </a:extLst>
          </p:cNvPr>
          <p:cNvPicPr>
            <a:picLocks noChangeAspect="1"/>
          </p:cNvPicPr>
          <p:nvPr/>
        </p:nvPicPr>
        <p:blipFill rotWithShape="1">
          <a:blip r:embed="rId9"/>
          <a:srcRect l="16097" t="3338" r="8363" b="42544"/>
          <a:stretch/>
        </p:blipFill>
        <p:spPr>
          <a:xfrm>
            <a:off x="8972970" y="868237"/>
            <a:ext cx="1595725" cy="2035887"/>
          </a:xfrm>
          <a:prstGeom prst="ellipse">
            <a:avLst/>
          </a:prstGeom>
          <a:ln>
            <a:noFill/>
          </a:ln>
          <a:effectLst>
            <a:softEdge rad="112500"/>
          </a:effectLst>
        </p:spPr>
      </p:pic>
      <p:sp>
        <p:nvSpPr>
          <p:cNvPr id="52" name="Zone de texte 8">
            <a:extLst>
              <a:ext uri="{FF2B5EF4-FFF2-40B4-BE49-F238E27FC236}">
                <a16:creationId xmlns:a16="http://schemas.microsoft.com/office/drawing/2014/main" id="{D92D0424-875F-D82C-2E1F-7887EFD50748}"/>
              </a:ext>
            </a:extLst>
          </p:cNvPr>
          <p:cNvSpPr txBox="1"/>
          <p:nvPr/>
        </p:nvSpPr>
        <p:spPr>
          <a:xfrm>
            <a:off x="8761581" y="2979110"/>
            <a:ext cx="2018501" cy="230832"/>
          </a:xfrm>
          <a:prstGeom prst="rect">
            <a:avLst/>
          </a:prstGeom>
          <a:noFill/>
        </p:spPr>
        <p:txBody>
          <a:bodyPr wrap="square" rtlCol="0">
            <a:spAutoFit/>
          </a:bodyPr>
          <a:lstStyle/>
          <a:p>
            <a:pPr algn="ctr"/>
            <a:r>
              <a:rPr lang="fr-FR" sz="1200" dirty="0">
                <a:solidFill>
                  <a:schemeClr val="accent1"/>
                </a:solidFill>
                <a:latin typeface="Arial Black" panose="020B0A04020102020204" pitchFamily="34" charset="0"/>
                <a:ea typeface="Lato Black" panose="020F0502020204030203" pitchFamily="34" charset="0"/>
                <a:cs typeface="Lato Black" panose="020F0502020204030203" pitchFamily="34" charset="0"/>
              </a:rPr>
              <a:t>Référent triathlon</a:t>
            </a:r>
          </a:p>
        </p:txBody>
      </p:sp>
      <p:sp>
        <p:nvSpPr>
          <p:cNvPr id="54" name="Zone de texte 22">
            <a:extLst>
              <a:ext uri="{FF2B5EF4-FFF2-40B4-BE49-F238E27FC236}">
                <a16:creationId xmlns:a16="http://schemas.microsoft.com/office/drawing/2014/main" id="{8337BFE7-0766-4FBC-30D8-68EB8AD98209}"/>
              </a:ext>
            </a:extLst>
          </p:cNvPr>
          <p:cNvSpPr txBox="1"/>
          <p:nvPr/>
        </p:nvSpPr>
        <p:spPr>
          <a:xfrm>
            <a:off x="8899604" y="3217893"/>
            <a:ext cx="1813317" cy="276999"/>
          </a:xfrm>
          <a:prstGeom prst="rect">
            <a:avLst/>
          </a:prstGeom>
          <a:noFill/>
        </p:spPr>
        <p:txBody>
          <a:bodyPr wrap="square" rtlCol="0">
            <a:spAutoFit/>
          </a:bodyPr>
          <a:lstStyle/>
          <a:p>
            <a:pPr algn="ctr" rtl="0"/>
            <a:r>
              <a:rPr lang="fr-FR" sz="1600" dirty="0">
                <a:solidFill>
                  <a:schemeClr val="tx2"/>
                </a:solidFill>
                <a:latin typeface="Arial" panose="020B0604020202020204" pitchFamily="34" charset="0"/>
                <a:ea typeface="Lato" panose="020F0502020204030203" pitchFamily="34" charset="0"/>
                <a:cs typeface="Arial" panose="020B0604020202020204" pitchFamily="34" charset="0"/>
              </a:rPr>
              <a:t>David </a:t>
            </a:r>
            <a:r>
              <a:rPr lang="fr-FR" sz="1600" dirty="0" err="1">
                <a:solidFill>
                  <a:schemeClr val="tx2"/>
                </a:solidFill>
                <a:latin typeface="Arial" panose="020B0604020202020204" pitchFamily="34" charset="0"/>
                <a:ea typeface="Lato" panose="020F0502020204030203" pitchFamily="34" charset="0"/>
                <a:cs typeface="Arial" panose="020B0604020202020204" pitchFamily="34" charset="0"/>
              </a:rPr>
              <a:t>Rigollet</a:t>
            </a:r>
            <a:endParaRPr lang="fr-FR" sz="1600" dirty="0">
              <a:solidFill>
                <a:schemeClr val="tx2"/>
              </a:solidFill>
              <a:latin typeface="Arial" panose="020B0604020202020204" pitchFamily="34" charset="0"/>
              <a:ea typeface="Lato" panose="020F0502020204030203" pitchFamily="34" charset="0"/>
              <a:cs typeface="Arial" panose="020B0604020202020204" pitchFamily="34" charset="0"/>
            </a:endParaRPr>
          </a:p>
        </p:txBody>
      </p:sp>
      <p:cxnSp>
        <p:nvCxnSpPr>
          <p:cNvPr id="57" name="Connecteur droit 56">
            <a:extLst>
              <a:ext uri="{FF2B5EF4-FFF2-40B4-BE49-F238E27FC236}">
                <a16:creationId xmlns:a16="http://schemas.microsoft.com/office/drawing/2014/main" id="{08D33D20-C833-F743-9606-1C67B9B417C5}"/>
              </a:ext>
              <a:ext uri="{C183D7F6-B498-43B3-948B-1728B52AA6E4}">
                <adec:decorative xmlns:adec="http://schemas.microsoft.com/office/drawing/2017/decorative" val="1"/>
              </a:ext>
            </a:extLst>
          </p:cNvPr>
          <p:cNvCxnSpPr/>
          <p:nvPr/>
        </p:nvCxnSpPr>
        <p:spPr>
          <a:xfrm>
            <a:off x="8996304" y="3241069"/>
            <a:ext cx="1619915"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Image 58">
            <a:extLst>
              <a:ext uri="{FF2B5EF4-FFF2-40B4-BE49-F238E27FC236}">
                <a16:creationId xmlns:a16="http://schemas.microsoft.com/office/drawing/2014/main" id="{C57E1230-4279-3784-75A0-5C0B4DEE5F26}"/>
              </a:ext>
            </a:extLst>
          </p:cNvPr>
          <p:cNvPicPr>
            <a:picLocks noChangeAspect="1"/>
          </p:cNvPicPr>
          <p:nvPr/>
        </p:nvPicPr>
        <p:blipFill rotWithShape="1">
          <a:blip r:embed="rId10"/>
          <a:srcRect t="13510" b="20220"/>
          <a:stretch/>
        </p:blipFill>
        <p:spPr>
          <a:xfrm>
            <a:off x="2768586" y="3921570"/>
            <a:ext cx="1908467" cy="1690709"/>
          </a:xfrm>
          <a:prstGeom prst="ellipse">
            <a:avLst/>
          </a:prstGeom>
          <a:ln>
            <a:noFill/>
          </a:ln>
          <a:effectLst>
            <a:softEdge rad="112500"/>
          </a:effectLst>
        </p:spPr>
      </p:pic>
      <p:pic>
        <p:nvPicPr>
          <p:cNvPr id="60" name="Image 59">
            <a:extLst>
              <a:ext uri="{FF2B5EF4-FFF2-40B4-BE49-F238E27FC236}">
                <a16:creationId xmlns:a16="http://schemas.microsoft.com/office/drawing/2014/main" id="{03448F23-C6D0-15F4-6217-88654DAC5B9C}"/>
              </a:ext>
            </a:extLst>
          </p:cNvPr>
          <p:cNvPicPr>
            <a:picLocks noChangeAspect="1"/>
          </p:cNvPicPr>
          <p:nvPr/>
        </p:nvPicPr>
        <p:blipFill rotWithShape="1">
          <a:blip r:embed="rId11"/>
          <a:srcRect t="10565"/>
          <a:stretch/>
        </p:blipFill>
        <p:spPr>
          <a:xfrm>
            <a:off x="9998614" y="3786218"/>
            <a:ext cx="1716598" cy="2048318"/>
          </a:xfrm>
          <a:prstGeom prst="ellipse">
            <a:avLst/>
          </a:prstGeom>
          <a:ln>
            <a:noFill/>
          </a:ln>
          <a:effectLst>
            <a:softEdge rad="112500"/>
          </a:effectLst>
        </p:spPr>
      </p:pic>
    </p:spTree>
    <p:extLst>
      <p:ext uri="{BB962C8B-B14F-4D97-AF65-F5344CB8AC3E}">
        <p14:creationId xmlns:p14="http://schemas.microsoft.com/office/powerpoint/2010/main" val="155243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hème Office">
  <a:themeElements>
    <a:clrScheme name="Custom 1">
      <a:dk1>
        <a:srgbClr val="000000"/>
      </a:dk1>
      <a:lt1>
        <a:srgbClr val="FFFFFF"/>
      </a:lt1>
      <a:dk2>
        <a:srgbClr val="2F2F2F"/>
      </a:dk2>
      <a:lt2>
        <a:srgbClr val="E6E6E6"/>
      </a:lt2>
      <a:accent1>
        <a:srgbClr val="D83B01"/>
      </a:accent1>
      <a:accent2>
        <a:srgbClr val="2F2F2F"/>
      </a:accent2>
      <a:accent3>
        <a:srgbClr val="D2D2D2"/>
      </a:accent3>
      <a:accent4>
        <a:srgbClr val="E6E6E6"/>
      </a:accent4>
      <a:accent5>
        <a:srgbClr val="000000"/>
      </a:accent5>
      <a:accent6>
        <a:srgbClr val="D83B01"/>
      </a:accent6>
      <a:hlink>
        <a:srgbClr val="D83B01"/>
      </a:hlink>
      <a:folHlink>
        <a:srgbClr val="D83B0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398852_TF16401884_Win32" id="{00CEDD4B-A85E-48A4-A7CB-4516C5CB195A}" vid="{F1874BA2-34CB-4FA2-9D99-892FAC1A10E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CEF3AB-10D4-49E3-B75C-776D60141D78}">
  <ds:schemaRefs>
    <ds:schemaRef ds:uri="http://schemas.microsoft.com/sharepoint/v3/contenttype/forms"/>
  </ds:schemaRefs>
</ds:datastoreItem>
</file>

<file path=customXml/itemProps2.xml><?xml version="1.0" encoding="utf-8"?>
<ds:datastoreItem xmlns:ds="http://schemas.openxmlformats.org/officeDocument/2006/customXml" ds:itemID="{2AC98A6E-22EC-4DD4-9EEB-7896057C12A3}">
  <ds:schemaRefs>
    <ds:schemaRef ds:uri="http://schemas.microsoft.com/office/2006/metadata/properties"/>
    <ds:schemaRef ds:uri="http://www.w3.org/2000/xmlns/"/>
    <ds:schemaRef ds:uri="71af3243-3dd4-4a8d-8c0d-dd76da1f02a5"/>
    <ds:schemaRef ds:uri="http://www.w3.org/2001/XMLSchema-instance"/>
  </ds:schemaRefs>
</ds:datastoreItem>
</file>

<file path=customXml/itemProps3.xml><?xml version="1.0" encoding="utf-8"?>
<ds:datastoreItem xmlns:ds="http://schemas.openxmlformats.org/officeDocument/2006/customXml" ds:itemID="{D3510E7F-70F5-4475-850F-7F9C0A821B3E}">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s>
</ds:datastoreItem>
</file>

<file path=docProps/app.xml><?xml version="1.0" encoding="utf-8"?>
<Properties xmlns="http://schemas.openxmlformats.org/officeDocument/2006/extended-properties" xmlns:vt="http://schemas.openxmlformats.org/officeDocument/2006/docPropsVTypes">
  <Template>Présentation rapide d’un commerce de café</Template>
  <TotalTime>5</TotalTime>
  <Words>1352</Words>
  <Application>Microsoft Office PowerPoint</Application>
  <PresentationFormat>Grand écran</PresentationFormat>
  <Paragraphs>239</Paragraphs>
  <Slides>19</Slides>
  <Notes>19</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Diapositive 1</vt:lpstr>
      <vt:lpstr>Diapositive 2</vt:lpstr>
      <vt:lpstr>Diapositive 2</vt:lpstr>
      <vt:lpstr>Diapositive 2</vt:lpstr>
      <vt:lpstr>Diapositive 2</vt:lpstr>
      <vt:lpstr>Diapositive 2</vt:lpstr>
      <vt:lpstr>Diapositive 4</vt:lpstr>
      <vt:lpstr>Diapositive 4</vt:lpstr>
      <vt:lpstr>Diapositive 2</vt:lpstr>
      <vt:lpstr>Diapositive 2</vt:lpstr>
      <vt:lpstr>Diapositive 2</vt:lpstr>
      <vt:lpstr>Diapositive 2</vt:lpstr>
      <vt:lpstr>Diapositive 2</vt:lpstr>
      <vt:lpstr>Diapositive 2</vt:lpstr>
      <vt:lpstr>Diapositive 2</vt:lpstr>
      <vt:lpstr>Diapositive 4</vt:lpstr>
      <vt:lpstr>Diapositive 2</vt:lpstr>
      <vt:lpstr>Diapositive 2</vt:lpstr>
      <vt:lpstr>Diapositive 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Samuel Volet</dc:creator>
  <cp:lastModifiedBy>Sebastien frappier</cp:lastModifiedBy>
  <cp:revision>146</cp:revision>
  <dcterms:created xsi:type="dcterms:W3CDTF">2023-03-15T16:18:29Z</dcterms:created>
  <dcterms:modified xsi:type="dcterms:W3CDTF">2023-09-30T06:38:44Z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